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19" r:id="rId2"/>
    <p:sldMasterId id="2147483731" r:id="rId3"/>
  </p:sldMasterIdLst>
  <p:notesMasterIdLst>
    <p:notesMasterId r:id="rId48"/>
  </p:notesMasterIdLst>
  <p:sldIdLst>
    <p:sldId id="400" r:id="rId4"/>
    <p:sldId id="5081" r:id="rId5"/>
    <p:sldId id="974" r:id="rId6"/>
    <p:sldId id="311" r:id="rId7"/>
    <p:sldId id="4938" r:id="rId8"/>
    <p:sldId id="975" r:id="rId9"/>
    <p:sldId id="977" r:id="rId10"/>
    <p:sldId id="5076" r:id="rId11"/>
    <p:sldId id="523" r:id="rId12"/>
    <p:sldId id="458" r:id="rId13"/>
    <p:sldId id="583" r:id="rId14"/>
    <p:sldId id="651" r:id="rId15"/>
    <p:sldId id="655" r:id="rId16"/>
    <p:sldId id="644" r:id="rId17"/>
    <p:sldId id="598" r:id="rId18"/>
    <p:sldId id="647" r:id="rId19"/>
    <p:sldId id="660" r:id="rId20"/>
    <p:sldId id="659" r:id="rId21"/>
    <p:sldId id="686" r:id="rId22"/>
    <p:sldId id="670" r:id="rId23"/>
    <p:sldId id="673" r:id="rId24"/>
    <p:sldId id="674" r:id="rId25"/>
    <p:sldId id="675" r:id="rId26"/>
    <p:sldId id="676" r:id="rId27"/>
    <p:sldId id="636" r:id="rId28"/>
    <p:sldId id="687" r:id="rId29"/>
    <p:sldId id="296" r:id="rId30"/>
    <p:sldId id="679" r:id="rId31"/>
    <p:sldId id="304" r:id="rId32"/>
    <p:sldId id="661" r:id="rId33"/>
    <p:sldId id="669" r:id="rId34"/>
    <p:sldId id="663" r:id="rId35"/>
    <p:sldId id="662" r:id="rId36"/>
    <p:sldId id="671" r:id="rId37"/>
    <p:sldId id="667" r:id="rId38"/>
    <p:sldId id="307" r:id="rId39"/>
    <p:sldId id="300" r:id="rId40"/>
    <p:sldId id="664" r:id="rId41"/>
    <p:sldId id="681" r:id="rId42"/>
    <p:sldId id="682" r:id="rId43"/>
    <p:sldId id="683" r:id="rId44"/>
    <p:sldId id="306" r:id="rId45"/>
    <p:sldId id="283" r:id="rId46"/>
    <p:sldId id="26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99FF"/>
    <a:srgbClr val="5B3E1C"/>
    <a:srgbClr val="E6E353"/>
    <a:srgbClr val="FFCCFF"/>
    <a:srgbClr val="FF00FF"/>
    <a:srgbClr val="6F4F26"/>
    <a:srgbClr val="90774E"/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36" autoAdjust="0"/>
    <p:restoredTop sz="88066" autoAdjust="0"/>
  </p:normalViewPr>
  <p:slideViewPr>
    <p:cSldViewPr snapToGrid="0">
      <p:cViewPr varScale="1">
        <p:scale>
          <a:sx n="77" d="100"/>
          <a:sy n="77" d="100"/>
        </p:scale>
        <p:origin x="54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5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3E6F7-FFB5-4D16-8E9F-E6AFC7D2F23A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65B88-E8ED-4CB3-A478-104867F784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2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65B88-E8ED-4CB3-A478-104867F7849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88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65B88-E8ED-4CB3-A478-104867F7849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84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43D1-2AD9-49EF-AF9E-6C21023E199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17DF-43EF-49A2-85C8-A03B53EF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43D1-2AD9-49EF-AF9E-6C21023E199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17DF-43EF-49A2-85C8-A03B53EF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43D1-2AD9-49EF-AF9E-6C21023E199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17DF-43EF-49A2-85C8-A03B53EF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4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655F-23BB-4D93-A7F7-E878984EE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CDCCD-66D9-4118-90EB-86B662C3D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82FD6-8B05-49C9-B689-8DF0C32D9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AD47-9A8B-4259-A01E-9A39716BD38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1DF50-9CB3-4CB3-AAC7-D2C446ABD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751D7-E241-4DDE-972C-9BFF4056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EA83-DA1C-498F-AF79-84D323AB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8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62FC5-D2DD-4EC9-8B4F-52CCBD86E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D0940-0D35-488F-9A82-53FFFC940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6587D-462D-446B-B3C8-3B5810BD1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AD47-9A8B-4259-A01E-9A39716BD38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69FA9-8F76-40EF-A514-55042981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2B5F-258A-4248-8D0C-CED0CED11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EA83-DA1C-498F-AF79-84D323AB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80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A4693-793E-44C4-B752-472874F6A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B138A-5CCC-4882-B18B-F8759ED1F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8C432-8839-4D48-BBE9-0196FCFB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AD47-9A8B-4259-A01E-9A39716BD38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C38D2-C97C-44CF-B114-E11B7DAF0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B072F-5BEC-4607-9589-5E11B2997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EA83-DA1C-498F-AF79-84D323AB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28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ABBFC-9904-4162-B6CA-761F4E77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25D8C-9808-49D9-96D7-EA5D3C387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C81531-A69C-49F2-99F8-5332A7F11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EF6E2-A6ED-4FBD-B052-AAB622F00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AD47-9A8B-4259-A01E-9A39716BD38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0DCA2-B353-492E-9C9C-30A41242B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935D6-EEE7-4205-A422-00293D98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EA83-DA1C-498F-AF79-84D323AB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44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B6465-BF97-4C4A-8C30-164B24D6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46292-D550-4921-8206-DAF4104BC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40027-E368-4D8B-8D54-4D971D91D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8180A2-0B1A-4904-A5DD-59705484F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66E9EF-040D-41A5-B360-104D8BBED7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FF8D57-3EE9-4D3D-87B1-8CBFD1C68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AD47-9A8B-4259-A01E-9A39716BD38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1851CE-CC1A-4A63-A21F-845D859D3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94729C-7127-4714-89E5-DB4ED91D6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EA83-DA1C-498F-AF79-84D323AB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99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D77D-2094-4FCF-812F-9D6A4EE65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271634-90B9-499C-B5E2-997D5F96C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AD47-9A8B-4259-A01E-9A39716BD38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BD26F4-2FCD-4E1F-99B4-CADAF171C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D4D6E-389C-4261-87FD-5B7E59ED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EA83-DA1C-498F-AF79-84D323AB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08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5AC584-20E7-49CF-B2EA-A2FA28312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AD47-9A8B-4259-A01E-9A39716BD38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E9400-E31C-4980-B0FB-0DD8855ED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C86EE-82AC-4D29-815E-FBF470ED1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EA83-DA1C-498F-AF79-84D323AB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5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43D1-2AD9-49EF-AF9E-6C21023E199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17DF-43EF-49A2-85C8-A03B53EF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A56A5-7015-439A-B360-CCEB9F62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98C5A-B5CF-4B90-AF26-0611CD786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DE7EE-CA4B-482A-AF29-28F3AEB3C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C82643-6104-4321-BB3B-00AC6CC90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AD47-9A8B-4259-A01E-9A39716BD38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01F7D-5671-43C7-B60E-F55985C4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8A2FF-0C2C-4F83-9A39-BE835462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EA83-DA1C-498F-AF79-84D323AB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25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4202-8A60-495C-9989-798F1E777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2C349C-C64F-4063-ABDC-82D10B456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9620-1125-49E5-8C2B-0B28E5F7B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861B9-A397-4417-8E68-CF0F3CE47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AD47-9A8B-4259-A01E-9A39716BD38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CB412-1831-43CD-9183-F0AD3EF7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B0D8C-9085-49E4-94BA-C46AC85E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EA83-DA1C-498F-AF79-84D323AB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47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DFFD1-E7EB-4D2B-9468-98ECD5D2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864B5-A61F-45CD-9FD8-D575D76DF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D66FE-F00F-4ED9-A0E3-0589EACD6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AD47-9A8B-4259-A01E-9A39716BD38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AB1E2-19E8-4694-8E50-25EE90EC0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F7A50-920D-4A50-A94B-EFAF50CEF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EA83-DA1C-498F-AF79-84D323AB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97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621E64-12C5-4131-9EC4-5F9714D2B0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B8BEC3-0E11-4F91-8511-29B8C3717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09A08-1B62-411B-9101-40AA3873A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AD47-9A8B-4259-A01E-9A39716BD38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8B9E9-520F-4494-9F71-639E2AB0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03BD5-4C45-49AF-85AA-86FABFFA5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EA83-DA1C-498F-AF79-84D323AB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33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EAC3D11-25E7-4519-81CB-EF348B8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60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33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A186B8B8-7846-447D-A12C-2A3DF70FDA5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EAC3D11-25E7-4519-81CB-EF348B8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407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8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8770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505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43D1-2AD9-49EF-AF9E-6C21023E199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17DF-43EF-49A2-85C8-A03B53EF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06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475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5/17/2021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12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39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895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43D1-2AD9-49EF-AF9E-6C21023E199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17DF-43EF-49A2-85C8-A03B53EF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43D1-2AD9-49EF-AF9E-6C21023E199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17DF-43EF-49A2-85C8-A03B53EF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43D1-2AD9-49EF-AF9E-6C21023E199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17DF-43EF-49A2-85C8-A03B53EF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43D1-2AD9-49EF-AF9E-6C21023E199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17DF-43EF-49A2-85C8-A03B53EF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43D1-2AD9-49EF-AF9E-6C21023E199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17DF-43EF-49A2-85C8-A03B53EF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43D1-2AD9-49EF-AF9E-6C21023E199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817DF-43EF-49A2-85C8-A03B53EF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E43D1-2AD9-49EF-AF9E-6C21023E199E}" type="datetimeFigureOut">
              <a:rPr lang="en-US" smtClean="0"/>
              <a:pPr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817DF-43EF-49A2-85C8-A03B53EF9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68" r:id="rId12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4A1D7-B40D-42A8-B9B1-1AACF30AA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A823A-3D03-46CA-87A5-50FE84BF5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55667-01E9-44E6-8C91-BCD6E6EFBB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3AD47-9A8B-4259-A01E-9A39716BD38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0F2F9-9F46-4679-A914-739C4D818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7165F-14D9-4D9A-BFF8-5D00DAA98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FEA83-DA1C-498F-AF79-84D323AB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2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A186B8B8-7846-447D-A12C-2A3DF70FDA5E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EAC3D11-25E7-4519-81CB-EF348B801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9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6.gif"/><Relationship Id="rId7" Type="http://schemas.microsoft.com/office/2007/relationships/hdphoto" Target="../media/hdphoto4.wdp"/><Relationship Id="rId12" Type="http://schemas.openxmlformats.org/officeDocument/2006/relationships/image" Target="../media/image11.png"/><Relationship Id="rId17" Type="http://schemas.microsoft.com/office/2007/relationships/hdphoto" Target="../media/hdphoto8.wdp"/><Relationship Id="rId2" Type="http://schemas.openxmlformats.org/officeDocument/2006/relationships/image" Target="../media/image5.jpg"/><Relationship Id="rId16" Type="http://schemas.openxmlformats.org/officeDocument/2006/relationships/image" Target="../media/image14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google.ae/url?sa=i&amp;url=https://www.pinterest.com/pin/548313323381530230/&amp;psig=AOvVaw2PdzPKGniU0rVDLQY1Bm4B&amp;ust=1586157619098000&amp;source=images&amp;cd=vfe&amp;ved=0CAIQjRxqFwoTCIjq5d_f0OgCFQAAAAAdAAAAABAi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google.ae/url?sa=i&amp;url=https://www.amazon.ae/-/ar/%D8%AA%D9%84%D9%81%D8%B2%D9%8A%D9%88%D9%86-1366x768-%D8%A7%D9%84%D9%83%D9%85%D8%A8%D9%8A%D9%88%D8%AA%D8%B1-%D8%A7%D9%84%D8%B4%D8%AE%D8%B5%D9%8A%D8%A9-%D9%88%D9%83%D8%A7%D9%85%D9%8A%D8%B1%D8%A7/dp/B07TKKM47Y&amp;psig=AOvVaw24xfqkM7MlLzZWt2a4enyQ&amp;ust=1590496857306000&amp;source=images&amp;cd=vfe&amp;ved=0CAIQjRxqFwoTCJDzmdeEz-kCFQAAAAAdAAAAABA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hyperlink" Target="https://www.google.ae/url?sa=i&amp;url=http://ar.gofreedownload.net/free-vector/vector-cartoon/ecommerce-drawing-hand-smartphones-clothes-icons-colored-cartoon-265777/&amp;psig=AOvVaw35AkTaU0lQ8wTe_A-nb4Mu&amp;ust=1590127636733000&amp;source=images&amp;cd=vfe&amp;ved=0CAIQjRxqFwoTCNihh56lxOkCFQAAAAAdAAAAABAD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2" Type="http://schemas.openxmlformats.org/officeDocument/2006/relationships/hyperlink" Target="https://www.google.ae/url?sa=i&amp;url=https://haleemahrashidalyammahi.wordpress.com/%D9%86%D8%A8%D8%B0%D8%A9-%D8%B9%D9%86-%D8%AF%D9%88%D9%84%D8%A9-%D8%A7%D9%84%D8%A7%D9%85%D8%A7%D8%B1%D8%A7%D8%AA/&amp;psig=AOvVaw2sMqGhRKDakNmJtqEgQP8S&amp;ust=1590500297806000&amp;source=images&amp;cd=vfe&amp;ved=0CAIQjRxqFwoTCPD_gcGRz-kCFQAAAAAdAAAAABA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ae/url?sa=i&amp;url=https://www.mubasher.info/news/3594423/%D8%B7%D9%8A%D8%B1%D8%A7%D9%86-%D8%A7%D9%84%D8%A5%D9%85%D8%A7%D8%B1%D8%A7%D8%AA-%D8%AA%D8%AA%D9%88%D9%82%D8%B9-%D8%AA%D8%A8%D8%A7%D8%B7%D8%A4%D8%A7-%D8%A8%D8%B3%D8%A8%D8%A8-%D9%81%D9%8A%D8%B1%D9%88%D8%B3-%D9%83%D9%88%D8%B1%D9%88%D9%86%D8%A7/&amp;psig=AOvVaw3fe-1auspvpaY99hHStULP&amp;ust=1590500174831000&amp;source=images&amp;cd=vfe&amp;ved=0CAIQjRxqFwoTCNCJ0oaRz-kCFQAAAAAdAAAAABAJ" TargetMode="External"/><Relationship Id="rId5" Type="http://schemas.openxmlformats.org/officeDocument/2006/relationships/image" Target="../media/image45.png"/><Relationship Id="rId4" Type="http://schemas.openxmlformats.org/officeDocument/2006/relationships/hyperlink" Target="https://www.google.ae/url?sa=i&amp;url=https://silverlords.wordpress.com/2011/01/24/%D8%A7%D9%84%D8%AE%D8%B7%D9%88%D8%B7-%D8%A7%D9%84%D8%AC%D9%88%D9%8A%D8%A9-%D8%A7%D9%84%D8%B5%D9%8A%D9%86%D9%8A%D8%A9-%D8%B7%D9%8A%D8%B1%D8%A7%D9%86-%D8%A7%D9%84%D8%B5%D9%8A%D9%86-air-china/&amp;psig=AOvVaw107wivA8VFfW66TUxgn2LR&amp;ust=1590500239675000&amp;source=images&amp;cd=vfe&amp;ved=0CAIQjRxqFwoTCOja_qWRz-kCFQAAAAAdAAAAABAJ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ae/url?sa=i&amp;url=https://ar.pngtree.com/freepng/red-plane_2707206.html&amp;psig=AOvVaw2Wcws4sd7vE7Miiz7sgTk0&amp;ust=1589185944749000&amp;source=images&amp;cd=vfe&amp;ved=0CAIQjRxqFwoTCOiYlpHxqOkCFQAAAAAdAAAAABAo" TargetMode="External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12" Type="http://schemas.openxmlformats.org/officeDocument/2006/relationships/image" Target="../media/image47.gif"/><Relationship Id="rId2" Type="http://schemas.openxmlformats.org/officeDocument/2006/relationships/hyperlink" Target="https://www.google.ae/url?sa=i&amp;url=https://www.startimes.com/?t=32500138&amp;psig=AOvVaw2b8LShdQbJpvEzI6ynON2X&amp;ust=1589186331361000&amp;source=images&amp;cd=vfe&amp;ved=0CAIQjRxqFwoTCJCzuM3yqOkCFQAAAAAdAAAAABA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ae/url?sa=i&amp;url=http://www.i2clipart.com/clipart-funny-airplane-one-512x512-5fa3&amp;psig=AOvVaw2Wcws4sd7vE7Miiz7sgTk0&amp;ust=1589185944749000&amp;source=images&amp;cd=vfe&amp;ved=0CAIQjRxqFwoTCOiYlpHxqOkCFQAAAAAdAAAAABAd" TargetMode="External"/><Relationship Id="rId11" Type="http://schemas.openxmlformats.org/officeDocument/2006/relationships/image" Target="../media/image52.png"/><Relationship Id="rId5" Type="http://schemas.openxmlformats.org/officeDocument/2006/relationships/image" Target="../media/image49.jpeg"/><Relationship Id="rId10" Type="http://schemas.openxmlformats.org/officeDocument/2006/relationships/hyperlink" Target="https://www.google.ae/url?sa=i&amp;url=https://www.fatakat.com/thread/500121903&amp;psig=AOvVaw2Wcws4sd7vE7Miiz7sgTk0&amp;ust=1589185944749000&amp;source=images&amp;cd=vfe&amp;ved=0CAIQjRxqFwoTCOiYlpHxqOkCFQAAAAAdAAAAABAv" TargetMode="External"/><Relationship Id="rId4" Type="http://schemas.openxmlformats.org/officeDocument/2006/relationships/hyperlink" Target="https://www.google.ae/url?sa=i&amp;url=https://www.babnet.net/rttdetail-67308.asp&amp;psig=AOvVaw2Wcws4sd7vE7Miiz7sgTk0&amp;ust=1589185944749000&amp;source=images&amp;cd=vfe&amp;ved=0CAIQjRxqFwoTCOiYlpHxqOkCFQAAAAAdAAAAABAJ" TargetMode="External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hyperlink" Target="https://www.google.ae/url?sa=i&amp;url=https://www.fatakat.com/thread/500121903&amp;psig=AOvVaw2Wcws4sd7vE7Miiz7sgTk0&amp;ust=1589185944749000&amp;source=images&amp;cd=vfe&amp;ved=0CAIQjRxqFwoTCOiYlpHxqOkCFQAAAAAdAAAAABAv" TargetMode="External"/><Relationship Id="rId7" Type="http://schemas.openxmlformats.org/officeDocument/2006/relationships/hyperlink" Target="https://www.google.ae/url?sa=i&amp;url=https://ar.pngtree.com/freepng/red-plane_2707206.html&amp;psig=AOvVaw2Wcws4sd7vE7Miiz7sgTk0&amp;ust=1589185944749000&amp;source=images&amp;cd=vfe&amp;ved=0CAIQjRxqFwoTCOiYlpHxqOkCFQAAAAAdAAAAABAo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hyperlink" Target="https://www.google.ae/url?sa=i&amp;url=https://www.babnet.net/rttdetail-67308.asp&amp;psig=AOvVaw2Wcws4sd7vE7Miiz7sgTk0&amp;ust=1589185944749000&amp;source=images&amp;cd=vfe&amp;ved=0CAIQjRxqFwoTCOiYlpHxqOkCFQAAAAAdAAAAABAJ" TargetMode="External"/><Relationship Id="rId10" Type="http://schemas.openxmlformats.org/officeDocument/2006/relationships/image" Target="../media/image50.png"/><Relationship Id="rId4" Type="http://schemas.openxmlformats.org/officeDocument/2006/relationships/image" Target="../media/image52.png"/><Relationship Id="rId9" Type="http://schemas.openxmlformats.org/officeDocument/2006/relationships/hyperlink" Target="https://www.google.ae/url?sa=i&amp;url=http://www.i2clipart.com/clipart-funny-airplane-one-512x512-5fa3&amp;psig=AOvVaw2Wcws4sd7vE7Miiz7sgTk0&amp;ust=1589185944749000&amp;source=images&amp;cd=vfe&amp;ved=0CAIQjRxqFwoTCOiYlpHxqOkCFQAAAAAdAAAAABA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google.ae/url?sa=i&amp;url=http://www.atlasallhajaat.com/word/851&amp;psig=AOvVaw2FDTGHXTYNooAZfJx3fvqI&amp;ust=1590694355060000&amp;source=images&amp;cd=vfe&amp;ved=0CAIQjRxqFwoTCKCIiLrk1OkCFQAAAAAdAAAAABAJ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google.ae/url?sa=i&amp;url=https://www.albayan.ae/economy/local-market/2012-12-03-1.1777851&amp;psig=AOvVaw1sjzmiIQE4_2hdwxGC0PEm&amp;ust=1590844845530000&amp;source=images&amp;cd=vfe&amp;ved=0CAIQjRxqFwoTCPCv4omV2ekCFQAAAAAdAAAAABAD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google.ae/url?sa=i&amp;url=https://www.albayan.ae/economy/local-market/2014-08-13-1.2181690&amp;psig=AOvVaw1Xw4A-Yh9HMO7jyKqmMeFY&amp;ust=1590845163613000&amp;source=images&amp;cd=vfe&amp;ved=0CAIQjRxqFwoTCIj6uqaW2ekCFQAAAAAdAAAAABA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hyperlink" Target="https://www.google.ae/url?sa=i&amp;url=https://uae.yallamotor.com/ar/new-cars/maxus/g10-9-seater/2016/9-seat-mpv&amp;psig=AOvVaw1q0JdO5IQhVW1SCv6WmvVJ&amp;ust=1590845314542000&amp;source=images&amp;cd=vfe&amp;ved=0CAIQjRxqFwoTCPCDj-yW2ekCFQAAAAAdAAAAABA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ae/url?sa=i&amp;url=https://www.albayan.ae/economy/discussion/2016-07-08-1.2675127&amp;psig=AOvVaw0HVSfccUiU_x-pCsozTR6f&amp;ust=1590845244129000&amp;source=images&amp;cd=vfe&amp;ved=0CAIQjRxqFwoTCIjXsMmW2ekCFQAAAAAdAAAAABAI" TargetMode="External"/><Relationship Id="rId5" Type="http://schemas.openxmlformats.org/officeDocument/2006/relationships/image" Target="../media/image63.jpeg"/><Relationship Id="rId4" Type="http://schemas.openxmlformats.org/officeDocument/2006/relationships/hyperlink" Target="https://www.google.ae/url?sa=i&amp;url=https://therepairer.ae/ar/2018/07/21/%D8%A7%D9%81%D8%B6%D9%84-%D9%85%D8%AD%D9%84%D8%A7%D8%AA-%D8%B3%D8%AA%D8%A7%D8%A6%D8%B1-%D9%81%D9%8A-%D8%AF%D8%A8%D9%8A-%D9%88%D8%A8%D9%8A%D8%B9-%D8%A7%D9%82%D9%85%D8%B4%D8%A9-%D8%A7%D9%84%D8%B3%D8%AA/&amp;psig=AOvVaw3jvlAfxBXLHtEBW5p2pJD9&amp;ust=1590845579122000&amp;source=images&amp;cd=vfe&amp;ved=0CAIQjRxqFwoTCJi6xOeX2ekCFQAAAAAdAAAAABAE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jpeg"/><Relationship Id="rId7" Type="http://schemas.openxmlformats.org/officeDocument/2006/relationships/image" Target="../media/image67.jpeg"/><Relationship Id="rId2" Type="http://schemas.openxmlformats.org/officeDocument/2006/relationships/hyperlink" Target="https://www.google.ae/url?sa=i&amp;url=https://www.arabiaweddings.com/ar/abu-dhabi/sweets-coffee-dates/%D8%AA%D9%85%D9%88%D8%B1-%D8%A7%D9%84%D8%A5%D9%85%D8%A7%D8%B1%D8%A7%D8%AA&amp;psig=AOvVaw2JW1WnEgUBV6M35RB1ZnND&amp;ust=1590845666985000&amp;source=images&amp;cd=vfe&amp;ved=0CAIQjRxqFwoTCPD0g5iY2ekCFQAAAAAdAAAAABA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ae/url?sa=i&amp;url=https://www.arrajol.com/content/82541/%D9%85%D9%86%D9%88%D8%B9%D8%A7%D8%AA/%D8%A7%D9%84%D8%A5%D9%85%D8%A7%D8%B1%D8%A7%D8%AA-%D8%AA%D8%A8%D8%AF%D8%A3-%D8%AD%D8%B8%D8%B1-%D8%A7%D8%B3%D8%AA%D9%8A%D8%B1%D8%A7%D8%AF-%D8%A7%D9%84%D8%AE%D8%B6%D8%A7%D8%B1-%D9%88%D8%A7%D9%84%D9%81%D9%88%D8%A7%D9%83%D9%87-%D9%85%D9%86-%D9%87%D8%B0%D9%87-%D8%A7%D9%84%D8%AF%D9%88%D9%84-%D8%A7%D9%84%D8%B9%D8%B1%D8%A8%D9%8A%D8%A9&amp;psig=AOvVaw10gyg4EAvWVKDvLS-_qDxn&amp;ust=1590845854627000&amp;source=images&amp;cd=vfe&amp;ved=0CAIQjRxqFwoTCNiVzeyY2ekCFQAAAAAdAAAAABAJ" TargetMode="External"/><Relationship Id="rId5" Type="http://schemas.openxmlformats.org/officeDocument/2006/relationships/image" Target="../media/image66.jpeg"/><Relationship Id="rId4" Type="http://schemas.openxmlformats.org/officeDocument/2006/relationships/hyperlink" Target="https://www.google.ae/url?sa=i&amp;url=https://www.emaratalyoum.com/life/four-sides/2020-05-24-1.1353534&amp;psig=AOvVaw1S4a7VpdYWfnvNtEY0MNIQ&amp;ust=1590845798785000&amp;source=images&amp;cd=vfe&amp;ved=0CAIQjRxqFwoTCJihtdCY2ekCFQAAAAAdAAAAABA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google.ae/url?sa=i&amp;url=https://www.emaratalyoum.com/local-section/health/2018-04-03-1.1086034&amp;psig=AOvVaw3JOD51ADCIHQbBsoBwph5J&amp;ust=1590845964102000&amp;source=images&amp;cd=vfe&amp;ved=0CAIQjRxqFwoTCMiqiqGZ2ekCFQAAAAAdAAAAABA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hyperlink" Target="https://www.google.ae/url?sa=i&amp;url=https://www.albayan.ae/economy/last-deal/2011-09-07-1.1498547&amp;psig=AOvVaw2HC6srgaG5pF29omp-6Ipq&amp;ust=1590846003872000&amp;source=images&amp;cd=vfe&amp;ved=0CAIQjRxqFwoTCJD68LmZ2ekCFQAAAAAdAAAAABA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google.ae/url?sa=i&amp;url=http://www.majdmag.com/see-the-window-in-a-dream.htm&amp;psig=AOvVaw0hnpsS7V9uDXqxwpwe2dDH&amp;ust=1589184889972000&amp;source=images&amp;cd=vfe&amp;ved=0CAIQjRxqFwoTCLCO7prtqOkCFQAAAAAdAAAAABA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4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47.gif"/><Relationship Id="rId4" Type="http://schemas.openxmlformats.org/officeDocument/2006/relationships/image" Target="../media/image76.png"/><Relationship Id="rId9" Type="http://schemas.openxmlformats.org/officeDocument/2006/relationships/image" Target="../media/image8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google.ae/url?sa=i&amp;url=https://haleemahrashidalyammahi.wordpress.com/%D9%86%D8%A8%D8%B0%D8%A9-%D8%B9%D9%86-%D8%AF%D9%88%D9%84%D8%A9-%D8%A7%D9%84%D8%A7%D9%85%D8%A7%D8%B1%D8%A7%D8%AA/&amp;psig=AOvVaw2sMqGhRKDakNmJtqEgQP8S&amp;ust=1590500297806000&amp;source=images&amp;cd=vfe&amp;ved=0CAIQjRxqFwoTCPD_gcGRz-kCFQAAAAAdAAAAABA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hyperlink" Target="https://www.google.ae/url?sa=i&amp;url=https://silverlords.wordpress.com/2011/01/24/%D8%A7%D9%84%D8%AE%D8%B7%D9%88%D8%B7-%D8%A7%D9%84%D8%AC%D9%88%D9%8A%D8%A9-%D8%A7%D9%84%D8%B5%D9%8A%D9%86%D9%8A%D8%A9-%D8%B7%D9%8A%D8%B1%D8%A7%D9%86-%D8%A7%D9%84%D8%B5%D9%8A%D9%86-air-china/&amp;psig=AOvVaw107wivA8VFfW66TUxgn2LR&amp;ust=1590500239675000&amp;source=images&amp;cd=vfe&amp;ved=0CAIQjRxqFwoTCOja_qWRz-kCFQAAAAAdAAAAABAJ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gif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google.ae/url?sa=i&amp;url=http://www.atlasallhajaat.com/word/851&amp;psig=AOvVaw2FDTGHXTYNooAZfJx3fvqI&amp;ust=1590694355060000&amp;source=images&amp;cd=vfe&amp;ved=0CAIQjRxqFwoTCKCIiLrk1OkCFQAAAAAdAAAAABA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2.png"/><Relationship Id="rId7" Type="http://schemas.openxmlformats.org/officeDocument/2006/relationships/image" Target="../media/image49.jpeg"/><Relationship Id="rId2" Type="http://schemas.openxmlformats.org/officeDocument/2006/relationships/hyperlink" Target="https://www.google.ae/url?sa=i&amp;url=https://www.fatakat.com/thread/500121903&amp;psig=AOvVaw2Wcws4sd7vE7Miiz7sgTk0&amp;ust=1589185944749000&amp;source=images&amp;cd=vfe&amp;ved=0CAIQjRxqFwoTCOiYlpHxqOkCFQAAAAAdAAAAABAv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ae/url?sa=i&amp;url=https://www.babnet.net/rttdetail-67308.asp&amp;psig=AOvVaw2Wcws4sd7vE7Miiz7sgTk0&amp;ust=1589185944749000&amp;source=images&amp;cd=vfe&amp;ved=0CAIQjRxqFwoTCOiYlpHxqOkCFQAAAAAdAAAAABAJ" TargetMode="External"/><Relationship Id="rId5" Type="http://schemas.openxmlformats.org/officeDocument/2006/relationships/image" Target="../media/image84.png"/><Relationship Id="rId4" Type="http://schemas.openxmlformats.org/officeDocument/2006/relationships/hyperlink" Target="https://www.google.ae/url?sa=i&amp;url=http://www.i2clipart.com/clipart-funny-airplane-one-512x512-5fa3&amp;psig=AOvVaw2Wcws4sd7vE7Miiz7sgTk0&amp;ust=1589185944749000&amp;source=images&amp;cd=vfe&amp;ved=0CAIQjRxqFwoTCOiYlpHxqOkCFQAAAAAdAAAAABAd" TargetMode="External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google.ae/url?sa=i&amp;url=http://www.atlasallhajaat.com/word/851&amp;psig=AOvVaw2FDTGHXTYNooAZfJx3fvqI&amp;ust=1590694355060000&amp;source=images&amp;cd=vfe&amp;ved=0CAIQjRxqFwoTCKCIiLrk1OkCFQAAAAAdAAAAABAJ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google.ae/url?sa=i&amp;url=https://www.uaezoom.com/about-uae/%D9%85%D8%AC%D9%85%D8%B9-%D8%A7%D9%84%D8%B0%D9%87%D8%A8-%D9%88%D8%A7%D9%84%D9%85%D8%A7%D8%B3-%D8%A8%D8%AF%D8%A8%D9%8A/&amp;psig=AOvVaw1XzukrzaRoep473JG_-A-1&amp;ust=1590844941311000&amp;source=images&amp;cd=vfe&amp;ved=0CAIQjRxqFwoTCJDZmbyV2ekCFQAAAAAdAAAAABA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hyperlink" Target="https://www.google.ae/url?sa=i&amp;url=https://www.emaratalyoum.com/business/local/2018-11-04-1.1150518&amp;psig=AOvVaw1XzukrzaRoep473JG_-A-1&amp;ust=1590844941311000&amp;source=images&amp;cd=vfe&amp;ved=0CAIQjRxqFwoTCODjptSV2ekCFQAAAAAdAAAAABAD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google.ae/url?sa=i&amp;url=https://www.skynewsarabia.com/middle-east/846121-%D8%AF%D8%A7%D8%B9%D8%B4-%D9%8A%D8%B3%D8%AA%D9%87%D8%AF%D9%81-%D8%A7%D9%94%D8%AC%D9%87%D8%B2%D8%A9-%D8%A7%D8%B3%D8%AA%D9%82%D8%A8%D8%A7%D9%84-%D8%A7%D9%84%D8%A8%D8%AB-%D8%A7%D9%84%D8%AA%D9%84%D9%81%D8%B2%D9%8A%D9%88%D9%86%D9%8A&amp;psig=AOvVaw1YpOCm0EtRz15BvImZvsGS&amp;ust=1590846306678000&amp;source=images&amp;cd=vfe&amp;ved=0CAIQjRxqFwoTCMjb3sKa2ekCFQAAAAAdAAAAABAD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gif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5F39B0-F480-4DA1-9B5B-C448E97EB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0"/>
          <a:stretch/>
        </p:blipFill>
        <p:spPr>
          <a:xfrm>
            <a:off x="20" y="-129347"/>
            <a:ext cx="12191980" cy="7197053"/>
          </a:xfrm>
          <a:prstGeom prst="rect">
            <a:avLst/>
          </a:prstGeom>
        </p:spPr>
      </p:pic>
      <p:pic>
        <p:nvPicPr>
          <p:cNvPr id="7" name="Picture 6" descr="A picture containing cup, mug, coffee, vessel&#10;&#10;Description automatically generated">
            <a:extLst>
              <a:ext uri="{FF2B5EF4-FFF2-40B4-BE49-F238E27FC236}">
                <a16:creationId xmlns:a16="http://schemas.microsoft.com/office/drawing/2014/main" id="{E9919AA2-A902-449B-A608-53C7A85B80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2977" y="4277400"/>
            <a:ext cx="986334" cy="1055993"/>
          </a:xfrm>
          <a:prstGeom prst="rect">
            <a:avLst/>
          </a:prstGeom>
        </p:spPr>
      </p:pic>
      <p:pic>
        <p:nvPicPr>
          <p:cNvPr id="9" name="صورة 33">
            <a:extLst>
              <a:ext uri="{FF2B5EF4-FFF2-40B4-BE49-F238E27FC236}">
                <a16:creationId xmlns:a16="http://schemas.microsoft.com/office/drawing/2014/main" id="{BDFAEE8E-851B-4D3F-B19B-C9594A0CB5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5" b="89749" l="0" r="100000">
                        <a14:foregroundMark x1="88770" y1="44419" x2="88770" y2="44419"/>
                        <a14:foregroundMark x1="87109" y1="44647" x2="90625" y2="43508"/>
                        <a14:foregroundMark x1="90430" y1="42597" x2="90332" y2="38952"/>
                        <a14:foregroundMark x1="71875" y1="52620" x2="75781" y2="52847"/>
                        <a14:foregroundMark x1="76270" y1="53986" x2="75586" y2="46469"/>
                        <a14:foregroundMark x1="56348" y1="56720" x2="61523" y2="56720"/>
                        <a14:foregroundMark x1="42188" y1="58314" x2="44629" y2="58542"/>
                        <a14:foregroundMark x1="27441" y1="52620" x2="30859" y2="53759"/>
                        <a14:foregroundMark x1="11719" y1="45786" x2="14941" y2="45786"/>
                        <a14:foregroundMark x1="15625" y1="49431" x2="16016" y2="44647"/>
                        <a14:foregroundMark x1="15723" y1="50797" x2="16602" y2="43508"/>
                        <a14:foregroundMark x1="46094" y1="61048" x2="46094" y2="53531"/>
                      </a14:backgroundRemoval>
                    </a14:imgEffect>
                  </a14:imgLayer>
                </a14:imgProps>
              </a:ext>
            </a:extLst>
          </a:blip>
          <a:srcRect t="25771" b="31020"/>
          <a:stretch/>
        </p:blipFill>
        <p:spPr>
          <a:xfrm>
            <a:off x="-28486" y="-129741"/>
            <a:ext cx="4277532" cy="933450"/>
          </a:xfrm>
          <a:prstGeom prst="rect">
            <a:avLst/>
          </a:prstGeom>
        </p:spPr>
      </p:pic>
      <p:pic>
        <p:nvPicPr>
          <p:cNvPr id="10" name="صورة 4">
            <a:extLst>
              <a:ext uri="{FF2B5EF4-FFF2-40B4-BE49-F238E27FC236}">
                <a16:creationId xmlns:a16="http://schemas.microsoft.com/office/drawing/2014/main" id="{08C30BBA-CEBB-4185-8B8B-BE38694AC0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7386">
                        <a14:foregroundMark x1="60131" y1="51064" x2="60131" y2="51064"/>
                        <a14:foregroundMark x1="56046" y1="18956" x2="56046" y2="18956"/>
                        <a14:backgroundMark x1="30229" y1="35783" x2="60131" y2="37137"/>
                        <a14:backgroundMark x1="37582" y1="30948" x2="68954" y2="31335"/>
                        <a14:backgroundMark x1="20261" y1="25919" x2="59804" y2="33269"/>
                        <a14:backgroundMark x1="35294" y1="61896" x2="53268" y2="61896"/>
                        <a14:backgroundMark x1="33333" y1="63443" x2="75163" y2="67698"/>
                        <a14:backgroundMark x1="23693" y1="70406" x2="55229" y2="68859"/>
                        <a14:backgroundMark x1="18791" y1="64410" x2="33007" y2="63830"/>
                        <a14:backgroundMark x1="27124" y1="96518" x2="55556" y2="96905"/>
                        <a14:backgroundMark x1="32190" y1="94004" x2="59804" y2="94778"/>
                        <a14:backgroundMark x1="48366" y1="90522" x2="70915" y2="92456"/>
                        <a14:backgroundMark x1="66013" y1="96518" x2="77451" y2="93037"/>
                        <a14:backgroundMark x1="75163" y1="88008" x2="60948" y2="87427"/>
                        <a14:backgroundMark x1="43301" y1="22050" x2="43301" y2="22050"/>
                        <a14:backgroundMark x1="47876" y1="21857" x2="68627" y2="21857"/>
                      </a14:backgroundRemoval>
                    </a14:imgEffect>
                  </a14:imgLayer>
                </a14:imgProps>
              </a:ext>
            </a:extLst>
          </a:blip>
          <a:srcRect l="11617" t="12589" r="9865"/>
          <a:stretch/>
        </p:blipFill>
        <p:spPr>
          <a:xfrm>
            <a:off x="16229" y="3970896"/>
            <a:ext cx="2094051" cy="2809875"/>
          </a:xfrm>
          <a:prstGeom prst="rect">
            <a:avLst/>
          </a:prstGeom>
        </p:spPr>
      </p:pic>
      <p:pic>
        <p:nvPicPr>
          <p:cNvPr id="11" name="صورة 16">
            <a:extLst>
              <a:ext uri="{FF2B5EF4-FFF2-40B4-BE49-F238E27FC236}">
                <a16:creationId xmlns:a16="http://schemas.microsoft.com/office/drawing/2014/main" id="{5B1C9131-BFA0-4944-828C-4473F11F2F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38" l="281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42" y="3435539"/>
            <a:ext cx="515462" cy="684092"/>
          </a:xfrm>
          <a:prstGeom prst="rect">
            <a:avLst/>
          </a:prstGeom>
        </p:spPr>
      </p:pic>
      <p:pic>
        <p:nvPicPr>
          <p:cNvPr id="12" name="صورة 25">
            <a:extLst>
              <a:ext uri="{FF2B5EF4-FFF2-40B4-BE49-F238E27FC236}">
                <a16:creationId xmlns:a16="http://schemas.microsoft.com/office/drawing/2014/main" id="{264B5DD4-C812-4DD8-8B8B-D0809531BC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317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20" y="5375833"/>
            <a:ext cx="617847" cy="746188"/>
          </a:xfrm>
          <a:prstGeom prst="rect">
            <a:avLst/>
          </a:prstGeom>
        </p:spPr>
      </p:pic>
      <p:pic>
        <p:nvPicPr>
          <p:cNvPr id="13" name="صورة 19">
            <a:extLst>
              <a:ext uri="{FF2B5EF4-FFF2-40B4-BE49-F238E27FC236}">
                <a16:creationId xmlns:a16="http://schemas.microsoft.com/office/drawing/2014/main" id="{7AD595BC-6A3A-4AE1-9133-BAB9F1AB48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239" y="5590364"/>
            <a:ext cx="528530" cy="531657"/>
          </a:xfrm>
          <a:prstGeom prst="rect">
            <a:avLst/>
          </a:prstGeom>
        </p:spPr>
      </p:pic>
      <p:pic>
        <p:nvPicPr>
          <p:cNvPr id="14" name="صورة 14">
            <a:extLst>
              <a:ext uri="{FF2B5EF4-FFF2-40B4-BE49-F238E27FC236}">
                <a16:creationId xmlns:a16="http://schemas.microsoft.com/office/drawing/2014/main" id="{4F36C81F-C344-4B3F-AE44-7E152AC367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395" l="2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3708" y="4342338"/>
            <a:ext cx="649759" cy="749489"/>
          </a:xfrm>
          <a:prstGeom prst="rect">
            <a:avLst/>
          </a:prstGeom>
        </p:spPr>
      </p:pic>
      <p:pic>
        <p:nvPicPr>
          <p:cNvPr id="15" name="صورة 18">
            <a:extLst>
              <a:ext uri="{FF2B5EF4-FFF2-40B4-BE49-F238E27FC236}">
                <a16:creationId xmlns:a16="http://schemas.microsoft.com/office/drawing/2014/main" id="{DD4CDAA6-A5B7-44AF-8668-39BB397BEA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106" y="4607052"/>
            <a:ext cx="252782" cy="451849"/>
          </a:xfrm>
          <a:prstGeom prst="rect">
            <a:avLst/>
          </a:prstGeom>
        </p:spPr>
      </p:pic>
      <p:pic>
        <p:nvPicPr>
          <p:cNvPr id="16" name="صورة 28">
            <a:extLst>
              <a:ext uri="{FF2B5EF4-FFF2-40B4-BE49-F238E27FC236}">
                <a16:creationId xmlns:a16="http://schemas.microsoft.com/office/drawing/2014/main" id="{104380E4-E8C2-4AE3-8FA0-7486864C10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backgroundMark x1="75313" y1="95729" x2="96667" y2="96563"/>
                        <a14:backgroundMark x1="91458" y1="16146" x2="98646" y2="17604"/>
                        <a14:backgroundMark x1="98646" y1="17604" x2="53333" y2="313"/>
                        <a14:backgroundMark x1="53333" y1="313" x2="11146" y2="14167"/>
                        <a14:backgroundMark x1="11146" y1="14167" x2="1979" y2="79271"/>
                        <a14:backgroundMark x1="1979" y1="79271" x2="43854" y2="99063"/>
                        <a14:backgroundMark x1="43854" y1="99063" x2="88646" y2="92396"/>
                        <a14:backgroundMark x1="88646" y1="92396" x2="98333" y2="37604"/>
                        <a14:backgroundMark x1="98333" y1="37604" x2="75729" y2="1771"/>
                        <a14:backgroundMark x1="75729" y1="1771" x2="59896" y2="1771"/>
                        <a14:backgroundMark x1="54896" y1="1354" x2="54896" y2="1354"/>
                        <a14:backgroundMark x1="53125" y1="1354" x2="91042" y2="19375"/>
                        <a14:backgroundMark x1="91042" y1="19375" x2="98438" y2="46667"/>
                        <a14:backgroundMark x1="93333" y1="70625" x2="61354" y2="98750"/>
                        <a14:backgroundMark x1="61354" y1="98750" x2="56563" y2="98750"/>
                        <a14:backgroundMark x1="68542" y1="93646" x2="24479" y2="91563"/>
                        <a14:backgroundMark x1="24479" y1="91563" x2="1042" y2="65521"/>
                        <a14:backgroundMark x1="3646" y1="62083" x2="27500" y2="91979"/>
                        <a14:backgroundMark x1="62500" y1="3958" x2="20729" y2="11771"/>
                        <a14:backgroundMark x1="20729" y1="11771" x2="9583" y2="26146"/>
                        <a14:backgroundMark x1="23229" y1="11667" x2="7917" y2="26979"/>
                        <a14:backgroundMark x1="80521" y1="12500" x2="98438" y2="43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8079" y="1073550"/>
            <a:ext cx="1138729" cy="11387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14DD40-FF3C-498A-9064-8B078F4BA09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49681" y="4546555"/>
            <a:ext cx="2094051" cy="2559765"/>
          </a:xfrm>
          <a:prstGeom prst="rect">
            <a:avLst/>
          </a:prstGeom>
        </p:spPr>
      </p:pic>
      <p:pic>
        <p:nvPicPr>
          <p:cNvPr id="18" name="صورة 33">
            <a:extLst>
              <a:ext uri="{FF2B5EF4-FFF2-40B4-BE49-F238E27FC236}">
                <a16:creationId xmlns:a16="http://schemas.microsoft.com/office/drawing/2014/main" id="{8F38F438-86A7-4298-8AB2-F894882213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5" b="89749" l="0" r="100000">
                        <a14:foregroundMark x1="88770" y1="44419" x2="88770" y2="44419"/>
                        <a14:foregroundMark x1="87109" y1="44647" x2="90625" y2="43508"/>
                        <a14:foregroundMark x1="90430" y1="42597" x2="90332" y2="38952"/>
                        <a14:foregroundMark x1="71875" y1="52620" x2="75781" y2="52847"/>
                        <a14:foregroundMark x1="76270" y1="53986" x2="75586" y2="46469"/>
                        <a14:foregroundMark x1="56348" y1="56720" x2="61523" y2="56720"/>
                        <a14:foregroundMark x1="42188" y1="58314" x2="44629" y2="58542"/>
                        <a14:foregroundMark x1="27441" y1="52620" x2="30859" y2="53759"/>
                        <a14:foregroundMark x1="11719" y1="45786" x2="14941" y2="45786"/>
                        <a14:foregroundMark x1="15625" y1="49431" x2="16016" y2="44647"/>
                        <a14:foregroundMark x1="15723" y1="50797" x2="16602" y2="43508"/>
                        <a14:foregroundMark x1="46094" y1="61048" x2="46094" y2="53531"/>
                      </a14:backgroundRemoval>
                    </a14:imgEffect>
                  </a14:imgLayer>
                </a14:imgProps>
              </a:ext>
            </a:extLst>
          </a:blip>
          <a:srcRect t="25771" b="31020"/>
          <a:stretch/>
        </p:blipFill>
        <p:spPr>
          <a:xfrm>
            <a:off x="3977659" y="-129347"/>
            <a:ext cx="4495318" cy="933450"/>
          </a:xfrm>
          <a:prstGeom prst="rect">
            <a:avLst/>
          </a:prstGeom>
        </p:spPr>
      </p:pic>
      <p:pic>
        <p:nvPicPr>
          <p:cNvPr id="19" name="صورة 33">
            <a:extLst>
              <a:ext uri="{FF2B5EF4-FFF2-40B4-BE49-F238E27FC236}">
                <a16:creationId xmlns:a16="http://schemas.microsoft.com/office/drawing/2014/main" id="{12615A48-3E5A-42A0-9EC6-1FFE5C0720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5" b="89749" l="0" r="100000">
                        <a14:foregroundMark x1="88770" y1="44419" x2="88770" y2="44419"/>
                        <a14:foregroundMark x1="87109" y1="44647" x2="90625" y2="43508"/>
                        <a14:foregroundMark x1="90430" y1="42597" x2="90332" y2="38952"/>
                        <a14:foregroundMark x1="71875" y1="52620" x2="75781" y2="52847"/>
                        <a14:foregroundMark x1="76270" y1="53986" x2="75586" y2="46469"/>
                        <a14:foregroundMark x1="56348" y1="56720" x2="61523" y2="56720"/>
                        <a14:foregroundMark x1="42188" y1="58314" x2="44629" y2="58542"/>
                        <a14:foregroundMark x1="27441" y1="52620" x2="30859" y2="53759"/>
                        <a14:foregroundMark x1="11719" y1="45786" x2="14941" y2="45786"/>
                        <a14:foregroundMark x1="15625" y1="49431" x2="16016" y2="44647"/>
                        <a14:foregroundMark x1="15723" y1="50797" x2="16602" y2="43508"/>
                        <a14:foregroundMark x1="46094" y1="61048" x2="46094" y2="53531"/>
                      </a14:backgroundRemoval>
                    </a14:imgEffect>
                  </a14:imgLayer>
                </a14:imgProps>
              </a:ext>
            </a:extLst>
          </a:blip>
          <a:srcRect t="25771" b="31020"/>
          <a:stretch/>
        </p:blipFill>
        <p:spPr>
          <a:xfrm>
            <a:off x="8090043" y="-119516"/>
            <a:ext cx="4277532" cy="9334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92E5C7C-94AD-416F-8F1A-ED571D4B8B14}"/>
              </a:ext>
            </a:extLst>
          </p:cNvPr>
          <p:cNvSpPr txBox="1"/>
          <p:nvPr/>
        </p:nvSpPr>
        <p:spPr>
          <a:xfrm>
            <a:off x="4519307" y="1448271"/>
            <a:ext cx="5178857" cy="30982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733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الصف </a:t>
            </a:r>
            <a:r>
              <a:rPr lang="ar-AE" sz="3733" b="1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الرابع</a:t>
            </a:r>
            <a:br>
              <a:rPr lang="ar-SA" sz="3733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</a:br>
            <a:r>
              <a:rPr lang="ar-SA" sz="3733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مادة </a:t>
            </a:r>
            <a:r>
              <a:rPr lang="ar-AE" sz="3733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التربية الاخلاقية </a:t>
            </a:r>
            <a:endParaRPr lang="ar-SA" sz="3733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r>
              <a:rPr lang="ar-SA" sz="3733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يوم ال</a:t>
            </a:r>
            <a:r>
              <a:rPr lang="ar-AE" sz="3733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أثنين</a:t>
            </a:r>
            <a:endParaRPr lang="ar-SA" sz="3733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r>
              <a:rPr lang="ar-SA" sz="3733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التاريخ : </a:t>
            </a:r>
            <a:r>
              <a:rPr lang="ar-AE" sz="3733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17</a:t>
            </a:r>
            <a:r>
              <a:rPr lang="ar-SA" sz="3733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</a:t>
            </a:r>
            <a:r>
              <a:rPr lang="ar-AE" sz="3733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5</a:t>
            </a:r>
            <a:r>
              <a:rPr lang="ar-SA" sz="3733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-2021 م </a:t>
            </a:r>
          </a:p>
          <a:p>
            <a:pPr algn="ctr"/>
            <a:endParaRPr lang="ar-KW" sz="44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22" name="Picture 21" descr="A picture containing clothing&#10;&#10;Description automatically generated">
            <a:extLst>
              <a:ext uri="{FF2B5EF4-FFF2-40B4-BE49-F238E27FC236}">
                <a16:creationId xmlns:a16="http://schemas.microsoft.com/office/drawing/2014/main" id="{47C386B4-4B1F-4AC9-B57F-0ACE7EA0C4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66" b="90827" l="9804" r="89978">
                        <a14:foregroundMark x1="62527" y1="90827" x2="62527" y2="90827"/>
                        <a14:foregroundMark x1="38344" y1="90487" x2="38344" y2="90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837" y="1392797"/>
            <a:ext cx="2354785" cy="60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lementos de design de sinais de madeira do vetor | Placas de ..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"/>
            <a:ext cx="12192000" cy="68580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163911" y="323334"/>
            <a:ext cx="36247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نواتج التعلم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379" y="1328135"/>
            <a:ext cx="109207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 تحديد جوانب ذات صلة بكل من التجارة و الاقتصاد و وسائل الاتصال الحديثة في دولة الإمارات العربية المتحدة 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– استخدام مفاهيم اقتصادية أساسية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DF7FC73-F6D8-41D9-82BE-6DC5D5D6D91C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</p:spTree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651617" y="1442200"/>
            <a:ext cx="4568739" cy="129396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المفردات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Double Wave 13"/>
          <p:cNvSpPr/>
          <p:nvPr/>
        </p:nvSpPr>
        <p:spPr>
          <a:xfrm>
            <a:off x="7507934" y="2771914"/>
            <a:ext cx="3424844" cy="1961803"/>
          </a:xfrm>
          <a:prstGeom prst="doubleWav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استيراد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Double Wave 14"/>
          <p:cNvSpPr/>
          <p:nvPr/>
        </p:nvSpPr>
        <p:spPr>
          <a:xfrm>
            <a:off x="3308501" y="2771913"/>
            <a:ext cx="3424844" cy="1961803"/>
          </a:xfrm>
          <a:prstGeom prst="doubleWav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تصدير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42882DF-5B40-4045-94C5-1CC1CD449776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007939E-CBAA-4126-A7AF-D5E1136327B1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pic>
        <p:nvPicPr>
          <p:cNvPr id="7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BBBBD5-E18E-4BBE-AA0F-4572EB0D8F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8" r="47377"/>
          <a:stretch/>
        </p:blipFill>
        <p:spPr>
          <a:xfrm>
            <a:off x="616552" y="1750334"/>
            <a:ext cx="2631598" cy="3937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شاشة تلفاز Eyoyo 12 بوصة، تلفزيون مطبخ محمول مع شاشة LCD 1366x768 ..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t="28952" r="17036"/>
          <a:stretch>
            <a:fillRect/>
          </a:stretch>
        </p:blipFill>
        <p:spPr bwMode="auto">
          <a:xfrm>
            <a:off x="4927690" y="0"/>
            <a:ext cx="7264310" cy="4367653"/>
          </a:xfrm>
          <a:prstGeom prst="rect">
            <a:avLst/>
          </a:prstGeom>
          <a:noFill/>
        </p:spPr>
      </p:pic>
      <p:pic>
        <p:nvPicPr>
          <p:cNvPr id="4" name="Picture 4" descr="التجارة الإلكترونية الرسم باليد الذكية الملابس الرموز الملونة ...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1685" y="294737"/>
            <a:ext cx="6512704" cy="2861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989371" y="581099"/>
            <a:ext cx="1857829" cy="11079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تجارة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4" descr="شاشة تلفاز Eyoyo 12 بوصة، تلفزيون مطبخ محمول مع شاشة LCD 1366x768 ..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84676" t="39619" b="14286"/>
          <a:stretch>
            <a:fillRect/>
          </a:stretch>
        </p:blipFill>
        <p:spPr bwMode="auto">
          <a:xfrm>
            <a:off x="182550" y="4664876"/>
            <a:ext cx="1105341" cy="1986190"/>
          </a:xfrm>
          <a:prstGeom prst="rect">
            <a:avLst/>
          </a:prstGeom>
          <a:noFill/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95BC403-C146-435F-857E-818DF943559F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9" name="Arrow: Left 7">
            <a:extLst>
              <a:ext uri="{FF2B5EF4-FFF2-40B4-BE49-F238E27FC236}">
                <a16:creationId xmlns:a16="http://schemas.microsoft.com/office/drawing/2014/main" id="{5C83EBEE-FF55-44A6-9E8F-FACA9398EE7E}"/>
              </a:ext>
            </a:extLst>
          </p:cNvPr>
          <p:cNvSpPr/>
          <p:nvPr/>
        </p:nvSpPr>
        <p:spPr>
          <a:xfrm rot="11259042">
            <a:off x="225659" y="1175780"/>
            <a:ext cx="4027919" cy="2742405"/>
          </a:xfrm>
          <a:prstGeom prst="leftArrow">
            <a:avLst>
              <a:gd name="adj1" fmla="val 54536"/>
              <a:gd name="adj2" fmla="val 5000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C7AF6DB-3CB3-4BE6-A248-1DCCA68D7C58}"/>
              </a:ext>
            </a:extLst>
          </p:cNvPr>
          <p:cNvSpPr/>
          <p:nvPr/>
        </p:nvSpPr>
        <p:spPr>
          <a:xfrm rot="287479">
            <a:off x="588516" y="1692878"/>
            <a:ext cx="28087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</a:t>
            </a:r>
          </a:p>
          <a:p>
            <a:pPr algn="ctr"/>
            <a:r>
              <a:rPr lang="ar-BH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الاستقصاء</a:t>
            </a:r>
            <a:endParaRPr lang="en-US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AE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ظل هذه الظروف كيف </a:t>
            </a:r>
          </a:p>
          <a:p>
            <a:pPr algn="ctr"/>
            <a:r>
              <a:rPr lang="ar-AE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تحصل على حاجاتك؟؟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نبذة عن دولة الامارات . – أرشيف الامارات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4" descr="الخطوط الجوية الصينية | طيران الصين | Air China | البوابة التعليمية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t="24798" r="7541" b="22979"/>
          <a:stretch>
            <a:fillRect/>
          </a:stretch>
        </p:blipFill>
        <p:spPr bwMode="auto">
          <a:xfrm rot="2414705">
            <a:off x="935118" y="2302448"/>
            <a:ext cx="3425408" cy="1471157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>
            <a:stCxn id="3" idx="3"/>
          </p:cNvCxnSpPr>
          <p:nvPr/>
        </p:nvCxnSpPr>
        <p:spPr>
          <a:xfrm>
            <a:off x="3955108" y="4144534"/>
            <a:ext cx="2275875" cy="177293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V="1">
            <a:off x="4794069" y="1045028"/>
            <a:ext cx="2860767" cy="2808516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طيران الإمارات تتوقع تباطؤاً بسبب فيروس كورونا - معلومات مباشر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 l="4948" t="23994" r="7624" b="15935"/>
          <a:stretch>
            <a:fillRect/>
          </a:stretch>
        </p:blipFill>
        <p:spPr bwMode="auto">
          <a:xfrm rot="19379708">
            <a:off x="6524904" y="3784280"/>
            <a:ext cx="2862170" cy="133894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903158" y="5256014"/>
            <a:ext cx="12731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استيراد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33971" y="684014"/>
            <a:ext cx="11496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تصدير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10068EA-E2E5-4841-B4C4-503D54D3274D}"/>
              </a:ext>
            </a:extLst>
          </p:cNvPr>
          <p:cNvSpPr/>
          <p:nvPr/>
        </p:nvSpPr>
        <p:spPr>
          <a:xfrm>
            <a:off x="1096950" y="6114592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B6FF500-5310-485E-BFB3-4AD6048AD1A6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pic>
        <p:nvPicPr>
          <p:cNvPr id="12" name="Picture 203" descr="A close up of a sign&#10;&#10;Description automatically generated">
            <a:extLst>
              <a:ext uri="{FF2B5EF4-FFF2-40B4-BE49-F238E27FC236}">
                <a16:creationId xmlns:a16="http://schemas.microsoft.com/office/drawing/2014/main" id="{61025CFA-2F5B-48D7-A6BA-267228A949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118951">
            <a:off x="6104641" y="42841"/>
            <a:ext cx="3537610" cy="3350816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AC1D90F-7794-4E94-9167-66CBAC303267}"/>
              </a:ext>
            </a:extLst>
          </p:cNvPr>
          <p:cNvSpPr/>
          <p:nvPr/>
        </p:nvSpPr>
        <p:spPr>
          <a:xfrm rot="19241468">
            <a:off x="7572401" y="954562"/>
            <a:ext cx="12923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</a:t>
            </a:r>
          </a:p>
          <a:p>
            <a:pPr algn="ctr"/>
            <a:r>
              <a:rPr lang="ar-BH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الاستقصاء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(¯`•._-( المملكة العربية السعودية ) -. _.•´¯) فريق الصقور - الكاتب ..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3129" t="2909" r="3194" b="3273"/>
          <a:stretch>
            <a:fillRect/>
          </a:stretch>
        </p:blipFill>
        <p:spPr bwMode="auto">
          <a:xfrm>
            <a:off x="3175463" y="0"/>
            <a:ext cx="6168042" cy="5926015"/>
          </a:xfrm>
          <a:prstGeom prst="rect">
            <a:avLst/>
          </a:prstGeom>
          <a:noFill/>
        </p:spPr>
      </p:pic>
      <p:pic>
        <p:nvPicPr>
          <p:cNvPr id="3" name="Picture 2" descr="لأول مرة في تونس : طالب يصنع طائرة من دون طيار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0601" y="2388135"/>
            <a:ext cx="2171990" cy="1681436"/>
          </a:xfrm>
          <a:prstGeom prst="rect">
            <a:avLst/>
          </a:prstGeom>
          <a:noFill/>
        </p:spPr>
      </p:pic>
      <p:pic>
        <p:nvPicPr>
          <p:cNvPr id="4" name="Picture 6" descr="Funny Airplane One Clipart | i2Clipart - Royalty Free Public ...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687470">
            <a:off x="502071" y="4188513"/>
            <a:ext cx="2257087" cy="1375413"/>
          </a:xfrm>
          <a:prstGeom prst="rect">
            <a:avLst/>
          </a:prstGeom>
          <a:noFill/>
        </p:spPr>
      </p:pic>
      <p:pic>
        <p:nvPicPr>
          <p:cNvPr id="5" name="Picture 8" descr="الطائرة الحمراء, كرتون الطائرة, الطائرات, الفضاء الجوي PNG وملف ...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l="6784" t="16322" r="3179" b="10078"/>
          <a:stretch>
            <a:fillRect/>
          </a:stretch>
        </p:blipFill>
        <p:spPr bwMode="auto">
          <a:xfrm rot="20732249">
            <a:off x="2812458" y="4134753"/>
            <a:ext cx="1593271" cy="1380559"/>
          </a:xfrm>
          <a:prstGeom prst="rect">
            <a:avLst/>
          </a:prstGeom>
          <a:noFill/>
        </p:spPr>
      </p:pic>
      <p:pic>
        <p:nvPicPr>
          <p:cNvPr id="6" name="Picture 10" descr="سكرابز طائرات للتصميم من الأختين الحلوين هناء وشيرين - منتدى فتكات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7832419" y="3943053"/>
            <a:ext cx="2193399" cy="175791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14400" y="844186"/>
            <a:ext cx="3574476" cy="1384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لماذا نسافر 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أج</a:t>
            </a:r>
            <a:r>
              <a:rPr kumimoji="0" lang="ar-B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يبي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في الدردشة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D1767BF-458E-4CA9-9E46-52E1588D6E92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1B458B0-985A-40EF-8E8B-CEA26148CD69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pic>
        <p:nvPicPr>
          <p:cNvPr id="11" name="Picture 203" descr="A close up of a sign&#10;&#10;Description automatically generated">
            <a:extLst>
              <a:ext uri="{FF2B5EF4-FFF2-40B4-BE49-F238E27FC236}">
                <a16:creationId xmlns:a16="http://schemas.microsoft.com/office/drawing/2014/main" id="{661C50C7-555B-4DE4-B24E-6F14334E08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48335">
            <a:off x="7950691" y="-260639"/>
            <a:ext cx="3537610" cy="3350816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2367DF5-61CF-4612-8933-60CD1BEBB11E}"/>
              </a:ext>
            </a:extLst>
          </p:cNvPr>
          <p:cNvSpPr/>
          <p:nvPr/>
        </p:nvSpPr>
        <p:spPr>
          <a:xfrm rot="20247169">
            <a:off x="9159233" y="804518"/>
            <a:ext cx="17331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:</a:t>
            </a:r>
          </a:p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العصف الذهني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/>
          <a:srcRect l="39993" t="37454" r="36613" b="21561"/>
          <a:stretch/>
        </p:blipFill>
        <p:spPr bwMode="auto">
          <a:xfrm>
            <a:off x="182551" y="20052"/>
            <a:ext cx="11757404" cy="601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089C93B-0BED-41CE-92E2-5C7252061960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2A83887-33A1-4443-A773-AB1C757D61E0}"/>
              </a:ext>
            </a:extLst>
          </p:cNvPr>
          <p:cNvSpPr/>
          <p:nvPr/>
        </p:nvSpPr>
        <p:spPr>
          <a:xfrm>
            <a:off x="113056" y="430796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pic>
        <p:nvPicPr>
          <p:cNvPr id="5" name="Picture 203" descr="A close up of a sign&#10;&#10;Description automatically generated">
            <a:extLst>
              <a:ext uri="{FF2B5EF4-FFF2-40B4-BE49-F238E27FC236}">
                <a16:creationId xmlns:a16="http://schemas.microsoft.com/office/drawing/2014/main" id="{8C64BFDA-3626-4B0E-BFF9-3830D8BCB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2655">
            <a:off x="8266800" y="2708962"/>
            <a:ext cx="3537610" cy="335081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E9D51173-8933-48C6-BE4D-2AD7E2770C82}"/>
              </a:ext>
            </a:extLst>
          </p:cNvPr>
          <p:cNvSpPr/>
          <p:nvPr/>
        </p:nvSpPr>
        <p:spPr>
          <a:xfrm rot="291692">
            <a:off x="9526308" y="4018782"/>
            <a:ext cx="17331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:</a:t>
            </a:r>
          </a:p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العصف الذهني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8728" t="41788" r="40325" b="22149"/>
          <a:stretch>
            <a:fillRect/>
          </a:stretch>
        </p:blipFill>
        <p:spPr bwMode="auto">
          <a:xfrm>
            <a:off x="2078182" y="692233"/>
            <a:ext cx="8495607" cy="5797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217312" y="1047392"/>
            <a:ext cx="2439082" cy="2055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سياحة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3236" y="2898975"/>
            <a:ext cx="2439082" cy="2055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تجارة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0987" y="4761308"/>
            <a:ext cx="2439082" cy="2055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تعليم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5459" y="2898975"/>
            <a:ext cx="2439082" cy="2055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علاج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10" descr="سكرابز طائرات للتصميم من الأختين الحلوين هناء وشيرين - منتدى فتكات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261569" flipH="1">
            <a:off x="9499839" y="1546166"/>
            <a:ext cx="2193399" cy="1757911"/>
          </a:xfrm>
          <a:prstGeom prst="rect">
            <a:avLst/>
          </a:prstGeom>
          <a:noFill/>
        </p:spPr>
      </p:pic>
      <p:pic>
        <p:nvPicPr>
          <p:cNvPr id="8" name="Picture 7" descr="لأول مرة في تونس : طالب يصنع طائرة من دون طيار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3726" y="4100557"/>
            <a:ext cx="2171990" cy="1681436"/>
          </a:xfrm>
          <a:prstGeom prst="rect">
            <a:avLst/>
          </a:prstGeom>
          <a:noFill/>
        </p:spPr>
      </p:pic>
      <p:pic>
        <p:nvPicPr>
          <p:cNvPr id="9" name="Picture 8" descr="الطائرة الحمراء, كرتون الطائرة, الطائرات, الفضاء الجوي PNG وملف ...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6784" t="16322" r="3179" b="10078"/>
          <a:stretch>
            <a:fillRect/>
          </a:stretch>
        </p:blipFill>
        <p:spPr bwMode="auto">
          <a:xfrm rot="1695900" flipH="1">
            <a:off x="3126789" y="378649"/>
            <a:ext cx="2070020" cy="1869948"/>
          </a:xfrm>
          <a:prstGeom prst="rect">
            <a:avLst/>
          </a:prstGeom>
          <a:noFill/>
        </p:spPr>
      </p:pic>
      <p:pic>
        <p:nvPicPr>
          <p:cNvPr id="10" name="Picture 6" descr="Funny Airplane One Clipart | i2Clipart - Royalty Free Public ...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0687470" flipH="1">
            <a:off x="7553782" y="4800393"/>
            <a:ext cx="1884315" cy="137541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9792393" y="249382"/>
            <a:ext cx="1961804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نسافر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4686E23-D82F-4646-B511-87719F84A8A4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5568" t="31056" r="39405" b="54537"/>
          <a:stretch>
            <a:fillRect/>
          </a:stretch>
        </p:blipFill>
        <p:spPr bwMode="auto">
          <a:xfrm>
            <a:off x="552090" y="474453"/>
            <a:ext cx="11277601" cy="5322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52090" y="1061412"/>
            <a:ext cx="3839419" cy="11190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1509" y="3924355"/>
            <a:ext cx="4352689" cy="9114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B723CB9-E30C-4DD0-B97A-51A055978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29" y="5996417"/>
            <a:ext cx="11138357" cy="774259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8772173-2D50-4435-9395-B5D0885B5F29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pic>
        <p:nvPicPr>
          <p:cNvPr id="8" name="Picture 203" descr="A close up of a sign&#10;&#10;Description automatically generated">
            <a:extLst>
              <a:ext uri="{FF2B5EF4-FFF2-40B4-BE49-F238E27FC236}">
                <a16:creationId xmlns:a16="http://schemas.microsoft.com/office/drawing/2014/main" id="{0B2D77DA-70CC-4691-88DE-6FC796B4E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46716">
            <a:off x="181844" y="4178225"/>
            <a:ext cx="2752538" cy="2571525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CB63980-1F37-48FB-BEFB-701A4040FAFB}"/>
              </a:ext>
            </a:extLst>
          </p:cNvPr>
          <p:cNvSpPr/>
          <p:nvPr/>
        </p:nvSpPr>
        <p:spPr>
          <a:xfrm rot="19244822">
            <a:off x="617365" y="5155804"/>
            <a:ext cx="13773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:</a:t>
            </a:r>
          </a:p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اكتشف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4151" t="44624" r="39169" b="27960"/>
          <a:stretch>
            <a:fillRect/>
          </a:stretch>
        </p:blipFill>
        <p:spPr bwMode="auto">
          <a:xfrm>
            <a:off x="328027" y="1677152"/>
            <a:ext cx="11863973" cy="4494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loud Callout 3"/>
          <p:cNvSpPr/>
          <p:nvPr/>
        </p:nvSpPr>
        <p:spPr>
          <a:xfrm>
            <a:off x="164013" y="298938"/>
            <a:ext cx="11863973" cy="1198188"/>
          </a:xfrm>
          <a:prstGeom prst="cloudCallout">
            <a:avLst>
              <a:gd name="adj1" fmla="val 40923"/>
              <a:gd name="adj2" fmla="val 35918"/>
            </a:avLst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من أهم السلع التي تصدرها دولتنا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3145653" y="2950676"/>
            <a:ext cx="19786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 flipH="1" flipV="1">
            <a:off x="1301262" y="3310907"/>
            <a:ext cx="6465881" cy="28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1131527" y="4188050"/>
            <a:ext cx="2212494" cy="82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H="1">
            <a:off x="9407769" y="4630752"/>
            <a:ext cx="23157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H="1">
            <a:off x="5802923" y="5392197"/>
            <a:ext cx="59205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H="1">
            <a:off x="1301262" y="5001067"/>
            <a:ext cx="4085519" cy="201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6483854" y="4209370"/>
            <a:ext cx="12832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0C11CAD3-8738-4C64-8EE9-88D07A1A0DCC}"/>
              </a:ext>
            </a:extLst>
          </p:cNvPr>
          <p:cNvSpPr/>
          <p:nvPr/>
        </p:nvSpPr>
        <p:spPr>
          <a:xfrm>
            <a:off x="932936" y="6171377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4F9781F9-D6AB-4533-9591-D6BB44E035B6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</p:spTree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أطلس اللهجات العربية - القوائم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21971" r="30531"/>
          <a:stretch>
            <a:fillRect/>
          </a:stretch>
        </p:blipFill>
        <p:spPr bwMode="auto">
          <a:xfrm>
            <a:off x="527539" y="1105519"/>
            <a:ext cx="3416060" cy="4646961"/>
          </a:xfrm>
          <a:prstGeom prst="rect">
            <a:avLst/>
          </a:prstGeom>
          <a:noFill/>
        </p:spPr>
      </p:pic>
      <p:sp>
        <p:nvSpPr>
          <p:cNvPr id="3" name="Cloud Callout 2"/>
          <p:cNvSpPr/>
          <p:nvPr/>
        </p:nvSpPr>
        <p:spPr>
          <a:xfrm>
            <a:off x="4025159" y="544738"/>
            <a:ext cx="5055079" cy="3753154"/>
          </a:xfrm>
          <a:prstGeom prst="cloudCallout">
            <a:avLst>
              <a:gd name="adj1" fmla="val -67865"/>
              <a:gd name="adj2" fmla="val 11557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من خلال الفقرة السابقة ما أهم السلع التي </a:t>
            </a:r>
            <a:r>
              <a:rPr lang="ar-BH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تصدرها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دولة الإمارات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3425EDF-7BD1-442B-9453-61A93D878F1A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نواتج التعلم :  -</a:t>
            </a: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– استخدام مفاهيم اقتصادية أساسية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69AEBFF-2B6F-4472-9690-6FF739DD2D28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عنوان الدرس:</a:t>
            </a: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واقع التجارة في دولة الإمارات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03" descr="A close up of a sign&#10;&#10;Description automatically generated">
            <a:extLst>
              <a:ext uri="{FF2B5EF4-FFF2-40B4-BE49-F238E27FC236}">
                <a16:creationId xmlns:a16="http://schemas.microsoft.com/office/drawing/2014/main" id="{48C82079-8159-4322-AA7F-C0496AED5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013">
            <a:off x="7371408" y="1537035"/>
            <a:ext cx="4560750" cy="388623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CFC63713-E1E4-48B3-AACB-223A6E4BDFA5}"/>
              </a:ext>
            </a:extLst>
          </p:cNvPr>
          <p:cNvSpPr/>
          <p:nvPr/>
        </p:nvSpPr>
        <p:spPr>
          <a:xfrm>
            <a:off x="9293404" y="3064651"/>
            <a:ext cx="15376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: </a:t>
            </a:r>
          </a:p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شارك و ناقش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9678238"/>
      </p:ext>
    </p:extLst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sitting, monitor, desk&#10;&#10;Description automatically generated">
            <a:extLst>
              <a:ext uri="{FF2B5EF4-FFF2-40B4-BE49-F238E27FC236}">
                <a16:creationId xmlns:a16="http://schemas.microsoft.com/office/drawing/2014/main" id="{D8130683-1D1F-4D0D-9EB6-D9851B89F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59DE8-5D81-438A-B218-0EE556B813F4}"/>
              </a:ext>
            </a:extLst>
          </p:cNvPr>
          <p:cNvSpPr/>
          <p:nvPr/>
        </p:nvSpPr>
        <p:spPr>
          <a:xfrm>
            <a:off x="3826279" y="1185024"/>
            <a:ext cx="877293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صباح الخير ياوطني </a:t>
            </a:r>
          </a:p>
          <a:p>
            <a:pPr algn="ctr"/>
            <a:r>
              <a:rPr lang="ar-AE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ومرحبا بكم</a:t>
            </a:r>
          </a:p>
          <a:p>
            <a:pPr algn="ctr"/>
            <a:r>
              <a:rPr lang="ar-AE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يا </a:t>
            </a:r>
            <a:r>
              <a:rPr lang="ar-AE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مستقبل</a:t>
            </a:r>
            <a:r>
              <a:rPr lang="ar-AE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الوطن وفخره </a:t>
            </a:r>
          </a:p>
          <a:p>
            <a:pPr algn="ctr"/>
            <a:r>
              <a:rPr lang="ar-AE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هيا لنقف الآن جميعا </a:t>
            </a:r>
          </a:p>
          <a:p>
            <a:pPr algn="ctr"/>
            <a:r>
              <a:rPr lang="ar-AE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لتحية علم بلادي الغالية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9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2012 عام إنجازات صناعة النفط والغاز في الإمارات - الاقتصادي ..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151" y="1049906"/>
            <a:ext cx="7867290" cy="47581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7410388" y="665185"/>
            <a:ext cx="4019050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النفط و الغاز الطبيعي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6BC4267-41B5-42C1-BA7E-E66EA7759A06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EC3081E-C5BA-4EDC-BC74-4369BCBE8475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pic>
        <p:nvPicPr>
          <p:cNvPr id="8" name="Picture 203" descr="A close up of a sign&#10;&#10;Description automatically generated">
            <a:extLst>
              <a:ext uri="{FF2B5EF4-FFF2-40B4-BE49-F238E27FC236}">
                <a16:creationId xmlns:a16="http://schemas.microsoft.com/office/drawing/2014/main" id="{F69BAC63-AF2F-4CD5-9C0A-C236FC062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642635">
            <a:off x="494422" y="1825954"/>
            <a:ext cx="3537610" cy="3350816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0395B3B-94E2-40F3-874C-0F82DAFCD20D}"/>
              </a:ext>
            </a:extLst>
          </p:cNvPr>
          <p:cNvSpPr/>
          <p:nvPr/>
        </p:nvSpPr>
        <p:spPr>
          <a:xfrm>
            <a:off x="1033823" y="3085863"/>
            <a:ext cx="15376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: </a:t>
            </a:r>
          </a:p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شارك و ناقش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1402" y="530924"/>
            <a:ext cx="3720890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النسيج و الملابس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674" name="Picture 2" descr="صادرات النسيج في الإمارات الأكبر بعد النفط والغاز - الاقتصادي ..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7063" y="1604512"/>
            <a:ext cx="5055229" cy="42335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8879468-B675-4052-B44F-E34F6F8DB6A6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183E383-FD47-46D8-ADBA-F9D4B41AD286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CC2DA35-3B41-463A-BDE8-DF59CCA44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97" y="1431985"/>
            <a:ext cx="5614903" cy="463144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615C3C1-251F-4D93-884F-0DC7F9E9A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161" y="420609"/>
            <a:ext cx="2389839" cy="1286367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87208" y="183076"/>
            <a:ext cx="6995826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مقاعد السيارات و الخيام و الستائر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652" name="Picture 4" descr="ماكسيس جي10 - 9مقاعد 2016 9 مقاعد MPV في الإمارات: أسعار السيارات ..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3994" y="1233575"/>
            <a:ext cx="4509040" cy="3994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4" name="Picture 6" descr="افضل محلات ستائر في دبي وبيع اقمشة الستائر | المصلح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024" y="1255950"/>
            <a:ext cx="4399470" cy="3988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0" name="Picture 2" descr="البداد العالمية» أنجزت 124 خيمة رمضانية بنمو 65% - الاقتصادي ...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5411" y="2199589"/>
            <a:ext cx="4140758" cy="3424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411512B-34E5-4739-AA90-C515E677756B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A8B04A5-BA5D-479F-8111-9867C9ADBB25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</p:spTree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10121" y="300602"/>
            <a:ext cx="5429692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التمور و الخضار و البطيخ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626" name="Picture 2" descr="تمور الإمارات | موقع العروس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4973" t="5434" r="8083" b="18038"/>
          <a:stretch>
            <a:fillRect/>
          </a:stretch>
        </p:blipFill>
        <p:spPr bwMode="auto">
          <a:xfrm>
            <a:off x="7483847" y="1239222"/>
            <a:ext cx="3282240" cy="2209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4" descr="تجمع المزارعين: البطيخ الأردني يتعرض لمؤامرة - حياتنا - جهات ...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7301" r="6481"/>
          <a:stretch>
            <a:fillRect/>
          </a:stretch>
        </p:blipFill>
        <p:spPr bwMode="auto">
          <a:xfrm>
            <a:off x="1891477" y="1296628"/>
            <a:ext cx="3249504" cy="2095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0" name="Picture 6" descr="الإمارات تبدأ حظر استيراد الخضار والفواكه من هذه الدول العربية ...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15194" y="3876756"/>
            <a:ext cx="4670087" cy="1971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DB8A262-1256-4A0C-8DD0-3B48BF4695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1" y="3876756"/>
            <a:ext cx="3695861" cy="2342468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616ED96-E33E-4381-AB8C-10B8DF37E570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17528F1-28A1-4A51-ADDE-D9C90E2ECB20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</p:spTree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2400" y="479513"/>
            <a:ext cx="6365845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بيض الدواجن و منتجات الألبان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602" name="Picture 2" descr="بلدية دبي: «البيض البلاستيكي» شائعة - محليات - صحة - الإمارات اليوم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4085" y="1587260"/>
            <a:ext cx="5641377" cy="4162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4" name="Picture 4" descr="الروابي للألبان تخطط لتوسعات بـ 200 مليون دولار - الاقتصادي ...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616" y="1570008"/>
            <a:ext cx="5423440" cy="4180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7E92DFA-4C56-45A2-97AD-794638F91EB9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CC857BD-FD7A-448F-B29D-10E042EDDE0B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</p:spTree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تفسير حلم رؤية الشباك أو النافذة المفتوحة والمغلقة في المنام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6784" r="6506"/>
          <a:stretch>
            <a:fillRect/>
          </a:stretch>
        </p:blipFill>
        <p:spPr bwMode="auto">
          <a:xfrm>
            <a:off x="7930662" y="2411801"/>
            <a:ext cx="4186522" cy="3469454"/>
          </a:xfrm>
          <a:prstGeom prst="rect">
            <a:avLst/>
          </a:prstGeom>
          <a:noFill/>
        </p:spPr>
      </p:pic>
      <p:pic>
        <p:nvPicPr>
          <p:cNvPr id="6" name="Picture 4" descr="تفسير حلم رؤية الشباك أو النافذة المفتوحة والمغلقة في المنام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6784" r="6506"/>
          <a:stretch>
            <a:fillRect/>
          </a:stretch>
        </p:blipFill>
        <p:spPr bwMode="auto">
          <a:xfrm>
            <a:off x="4056611" y="2411800"/>
            <a:ext cx="4078778" cy="3469454"/>
          </a:xfrm>
          <a:prstGeom prst="rect">
            <a:avLst/>
          </a:prstGeom>
          <a:noFill/>
        </p:spPr>
      </p:pic>
      <p:pic>
        <p:nvPicPr>
          <p:cNvPr id="7" name="Picture 4" descr="تفسير حلم رؤية الشباك أو النافذة المفتوحة والمغلقة في المنام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6784" r="6506"/>
          <a:stretch>
            <a:fillRect/>
          </a:stretch>
        </p:blipFill>
        <p:spPr bwMode="auto">
          <a:xfrm>
            <a:off x="30482" y="2411800"/>
            <a:ext cx="4078778" cy="34694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48867" y="667290"/>
            <a:ext cx="37611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نوافذ المعرفة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أهمية النفط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8852" y="3328388"/>
            <a:ext cx="1320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مصدر للطاقة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النقل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31663" y="3444985"/>
            <a:ext cx="16418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الملابس </a:t>
            </a: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الأدوية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2595" y="2712835"/>
            <a:ext cx="15326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الزراعة </a:t>
            </a: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ar-BH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مواد التجميل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1E185C4-A906-4FA1-9A6C-C5CCE4F72C1A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8A9E8D7-4A83-4F9F-AD49-128D7A52980D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pic>
        <p:nvPicPr>
          <p:cNvPr id="12" name="Picture 203" descr="A close up of a sign&#10;&#10;Description automatically generated">
            <a:extLst>
              <a:ext uri="{FF2B5EF4-FFF2-40B4-BE49-F238E27FC236}">
                <a16:creationId xmlns:a16="http://schemas.microsoft.com/office/drawing/2014/main" id="{5ECA1748-0200-4F0F-B0B1-902A7CAD4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47610">
            <a:off x="8009409" y="169153"/>
            <a:ext cx="3537610" cy="2842933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AD5B217B-EE55-467C-A3EC-165F3B87464F}"/>
              </a:ext>
            </a:extLst>
          </p:cNvPr>
          <p:cNvSpPr/>
          <p:nvPr/>
        </p:nvSpPr>
        <p:spPr>
          <a:xfrm rot="20247169">
            <a:off x="9545475" y="998678"/>
            <a:ext cx="13773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:</a:t>
            </a:r>
          </a:p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المعرفة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C0F7B98-B073-4F48-854B-EC34CC3C53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53" y="1937941"/>
            <a:ext cx="774894" cy="774894"/>
          </a:xfrm>
          <a:prstGeom prst="rect">
            <a:avLst/>
          </a:prstGeom>
        </p:spPr>
      </p:pic>
      <p:pic>
        <p:nvPicPr>
          <p:cNvPr id="17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A4B5DA-BC89-413C-A12A-5B338BD803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163" y="2801733"/>
            <a:ext cx="774894" cy="774894"/>
          </a:xfrm>
          <a:prstGeom prst="rect">
            <a:avLst/>
          </a:prstGeom>
        </p:spPr>
      </p:pic>
      <p:pic>
        <p:nvPicPr>
          <p:cNvPr id="18" name="Picture 9" descr="A picture containing tree, flower&#10;&#10;Description automatically generated">
            <a:extLst>
              <a:ext uri="{FF2B5EF4-FFF2-40B4-BE49-F238E27FC236}">
                <a16:creationId xmlns:a16="http://schemas.microsoft.com/office/drawing/2014/main" id="{072E5AE9-8CC5-4A85-81B3-54AD4A5602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87" y="2543294"/>
            <a:ext cx="881492" cy="100889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581BE-1B7D-4D0B-BBAC-E03B670E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8661" y="546410"/>
            <a:ext cx="9026769" cy="1325563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ar-AE" sz="3200" dirty="0">
                <a:latin typeface="Dubai" panose="020B0503030403030204" pitchFamily="34" charset="-78"/>
                <a:cs typeface="Dubai" panose="020B0503030403030204" pitchFamily="34" charset="-78"/>
              </a:rPr>
              <a:t>صديق</a:t>
            </a:r>
            <a:r>
              <a:rPr lang="ar-BH" sz="3200" dirty="0">
                <a:latin typeface="Dubai" panose="020B0503030403030204" pitchFamily="34" charset="-78"/>
                <a:cs typeface="Dubai" panose="020B0503030403030204" pitchFamily="34" charset="-78"/>
              </a:rPr>
              <a:t>ت</a:t>
            </a:r>
            <a:r>
              <a:rPr lang="ar-AE" sz="3200" dirty="0">
                <a:latin typeface="Dubai" panose="020B0503030403030204" pitchFamily="34" charset="-78"/>
                <a:cs typeface="Dubai" panose="020B0503030403030204" pitchFamily="34" charset="-78"/>
              </a:rPr>
              <a:t>ي الذكي</a:t>
            </a:r>
            <a:r>
              <a:rPr lang="ar-BH" sz="3200" dirty="0">
                <a:latin typeface="Dubai" panose="020B0503030403030204" pitchFamily="34" charset="-78"/>
                <a:cs typeface="Dubai" panose="020B0503030403030204" pitchFamily="34" charset="-78"/>
              </a:rPr>
              <a:t>ة</a:t>
            </a:r>
            <a:r>
              <a:rPr lang="ar-AE" sz="3200" dirty="0">
                <a:latin typeface="Dubai" panose="020B0503030403030204" pitchFamily="34" charset="-78"/>
                <a:cs typeface="Dubai" panose="020B0503030403030204" pitchFamily="34" charset="-78"/>
              </a:rPr>
              <a:t> .. لنفكر في معنى بكلمة " تصدير " ؟ </a:t>
            </a:r>
            <a:br>
              <a:rPr lang="ar-AE" sz="3200" dirty="0"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ar-AE" sz="2800" b="1" dirty="0">
                <a:solidFill>
                  <a:srgbClr val="FF0000"/>
                </a:solidFill>
                <a:highlight>
                  <a:srgbClr val="FFFF00"/>
                </a:highlight>
                <a:latin typeface="Dubai" panose="020B0503030403030204" pitchFamily="34" charset="-78"/>
                <a:cs typeface="Dubai" panose="020B0503030403030204" pitchFamily="34" charset="-78"/>
              </a:rPr>
              <a:t>مدة النشاط ( دقيقة )</a:t>
            </a:r>
            <a:br>
              <a:rPr lang="ar-AE" sz="2800" b="1" dirty="0">
                <a:solidFill>
                  <a:srgbClr val="FF0000"/>
                </a:solidFill>
                <a:highlight>
                  <a:srgbClr val="FFFF00"/>
                </a:highlight>
                <a:latin typeface="Dubai" panose="020B0503030403030204" pitchFamily="34" charset="-78"/>
                <a:cs typeface="Dubai" panose="020B0503030403030204" pitchFamily="34" charset="-78"/>
              </a:rPr>
            </a:br>
            <a:endParaRPr lang="en-US" sz="3200" b="1" dirty="0">
              <a:solidFill>
                <a:srgbClr val="FF0000"/>
              </a:solidFill>
              <a:highlight>
                <a:srgbClr val="FFFF00"/>
              </a:highligh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2891C4-13F2-460D-B3BE-6912F5A0E6FB}"/>
              </a:ext>
            </a:extLst>
          </p:cNvPr>
          <p:cNvSpPr/>
          <p:nvPr/>
        </p:nvSpPr>
        <p:spPr>
          <a:xfrm>
            <a:off x="4229927" y="2177691"/>
            <a:ext cx="2795954" cy="124948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شراء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E8F2F1-D2EC-4812-BEBD-8968043AAE88}"/>
              </a:ext>
            </a:extLst>
          </p:cNvPr>
          <p:cNvSpPr/>
          <p:nvPr/>
        </p:nvSpPr>
        <p:spPr>
          <a:xfrm>
            <a:off x="4601191" y="3826727"/>
            <a:ext cx="2795954" cy="128928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ادخار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B263A4-0C22-49D5-9AB5-73D1A47EE61E}"/>
              </a:ext>
            </a:extLst>
          </p:cNvPr>
          <p:cNvSpPr/>
          <p:nvPr/>
        </p:nvSpPr>
        <p:spPr>
          <a:xfrm>
            <a:off x="7617313" y="2208165"/>
            <a:ext cx="2795954" cy="12494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dirty="0">
                <a:solidFill>
                  <a:prstClr val="black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بيع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2577C6-76B4-4621-B97E-FA7E7497D4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739" y="2590119"/>
            <a:ext cx="774894" cy="774894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09ADF8-E8D5-4545-B438-2266018A5B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434" y="4495714"/>
            <a:ext cx="774894" cy="774894"/>
          </a:xfrm>
          <a:prstGeom prst="rect">
            <a:avLst/>
          </a:prstGeom>
        </p:spPr>
      </p:pic>
      <p:pic>
        <p:nvPicPr>
          <p:cNvPr id="10" name="Picture 9" descr="A picture containing tree, flower&#10;&#10;Description automatically generated">
            <a:extLst>
              <a:ext uri="{FF2B5EF4-FFF2-40B4-BE49-F238E27FC236}">
                <a16:creationId xmlns:a16="http://schemas.microsoft.com/office/drawing/2014/main" id="{69CFCA88-74CC-4DD5-8936-D307566D0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03" y="2361343"/>
            <a:ext cx="881492" cy="1008895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90CBB180-BB12-469C-9B56-5A02B3C344AA}"/>
              </a:ext>
            </a:extLst>
          </p:cNvPr>
          <p:cNvSpPr/>
          <p:nvPr/>
        </p:nvSpPr>
        <p:spPr>
          <a:xfrm>
            <a:off x="-1" y="6034393"/>
            <a:ext cx="9761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61042F5-251C-4700-8196-3722CFB588A8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pic>
        <p:nvPicPr>
          <p:cNvPr id="12" name="Picture 203" descr="A close up of a sign&#10;&#10;Description automatically generated">
            <a:extLst>
              <a:ext uri="{FF2B5EF4-FFF2-40B4-BE49-F238E27FC236}">
                <a16:creationId xmlns:a16="http://schemas.microsoft.com/office/drawing/2014/main" id="{FC1154D6-8E85-4BB0-B7B0-7871783C3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70555" y="1989472"/>
            <a:ext cx="4313764" cy="3350816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1AD62A2-B51C-4F72-8600-93372B918D7F}"/>
              </a:ext>
            </a:extLst>
          </p:cNvPr>
          <p:cNvSpPr/>
          <p:nvPr/>
        </p:nvSpPr>
        <p:spPr>
          <a:xfrm>
            <a:off x="681047" y="3427179"/>
            <a:ext cx="305404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: اختبر معلوماتك 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293600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2EC32-7F85-422C-B38F-C5FCC39DF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354" y="2758441"/>
            <a:ext cx="4240237" cy="3504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2B017911-75A2-420F-9505-EB48EBD000F3}"/>
              </a:ext>
            </a:extLst>
          </p:cNvPr>
          <p:cNvSpPr/>
          <p:nvPr/>
        </p:nvSpPr>
        <p:spPr>
          <a:xfrm>
            <a:off x="7312011" y="1639019"/>
            <a:ext cx="2366827" cy="2376756"/>
          </a:xfrm>
          <a:prstGeom prst="wedgeEllipseCallout">
            <a:avLst>
              <a:gd name="adj1" fmla="val -68575"/>
              <a:gd name="adj2" fmla="val 41556"/>
            </a:avLst>
          </a:prstGeom>
          <a:solidFill>
            <a:srgbClr val="0070C0"/>
          </a:solidFill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كيف تصلنا السلع بهذا الشكل 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C34AC4-1F48-4F5E-B27F-0D6AE7DBF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416" y="4262027"/>
            <a:ext cx="1455346" cy="14553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272B33-DEBD-449A-B92B-25589405E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98" r="13182"/>
          <a:stretch/>
        </p:blipFill>
        <p:spPr>
          <a:xfrm>
            <a:off x="10693279" y="4279807"/>
            <a:ext cx="1199932" cy="151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369FE8-6D76-47DA-A970-B7F7D79B10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171" b="14895"/>
          <a:stretch/>
        </p:blipFill>
        <p:spPr>
          <a:xfrm>
            <a:off x="10397175" y="3324369"/>
            <a:ext cx="1449552" cy="9847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101F18-DEA6-4D37-8B36-EF0989126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2661" y="4510453"/>
            <a:ext cx="1533672" cy="1533672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6EE34F15-3A25-4F20-A52D-DFC1D815815A}"/>
              </a:ext>
            </a:extLst>
          </p:cNvPr>
          <p:cNvSpPr/>
          <p:nvPr/>
        </p:nvSpPr>
        <p:spPr>
          <a:xfrm>
            <a:off x="1682612" y="921396"/>
            <a:ext cx="2801815" cy="2665588"/>
          </a:xfrm>
          <a:prstGeom prst="wedgeEllipseCallout">
            <a:avLst>
              <a:gd name="adj1" fmla="val 49759"/>
              <a:gd name="adj2" fmla="val 58459"/>
            </a:avLst>
          </a:prstGeom>
          <a:solidFill>
            <a:schemeClr val="bg1">
              <a:lumMod val="65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ما المقصود بالإنتاج 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5388300-9434-44C0-8463-7EFF40129A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499" t="4430" r="34001" b="76887"/>
          <a:stretch/>
        </p:blipFill>
        <p:spPr>
          <a:xfrm>
            <a:off x="1798988" y="3998416"/>
            <a:ext cx="1834170" cy="14495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41E822-ECD1-4BE0-9B05-44C7127267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923" b="25620"/>
          <a:stretch/>
        </p:blipFill>
        <p:spPr>
          <a:xfrm>
            <a:off x="344205" y="4860067"/>
            <a:ext cx="1834170" cy="1449551"/>
          </a:xfrm>
          <a:prstGeom prst="rect">
            <a:avLst/>
          </a:prstGeom>
        </p:spPr>
      </p:pic>
      <p:pic>
        <p:nvPicPr>
          <p:cNvPr id="23" name="Picture 22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9C8DEE05-2D4D-492B-93CB-54A14B4AB3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08" y="2997169"/>
            <a:ext cx="1889784" cy="1889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681B264F-994E-473E-B059-2D62F7FB084D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CE1ACC10-24B3-455A-ABDA-FFFE68C4B542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pic>
        <p:nvPicPr>
          <p:cNvPr id="24" name="Picture 203" descr="A close up of a sign&#10;&#10;Description automatically generated">
            <a:extLst>
              <a:ext uri="{FF2B5EF4-FFF2-40B4-BE49-F238E27FC236}">
                <a16:creationId xmlns:a16="http://schemas.microsoft.com/office/drawing/2014/main" id="{E61217BC-F875-4D39-8320-CF09C850D0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743485">
            <a:off x="8891034" y="491748"/>
            <a:ext cx="3159770" cy="2704151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10B75653-F1B3-4E0A-8E38-AE981A2751D1}"/>
              </a:ext>
            </a:extLst>
          </p:cNvPr>
          <p:cNvSpPr/>
          <p:nvPr/>
        </p:nvSpPr>
        <p:spPr>
          <a:xfrm rot="19019596">
            <a:off x="9991799" y="1067631"/>
            <a:ext cx="14959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:</a:t>
            </a:r>
          </a:p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فكر و شارك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292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نبذة عن دولة الامارات . – أرشيف الامارات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066692"/>
          </a:xfrm>
          <a:prstGeom prst="rect">
            <a:avLst/>
          </a:prstGeom>
          <a:noFill/>
        </p:spPr>
      </p:pic>
      <p:pic>
        <p:nvPicPr>
          <p:cNvPr id="3" name="Picture 4" descr="الخطوط الجوية الصينية | طيران الصين | Air China | البوابة التعليمية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t="24798" r="7541" b="22979"/>
          <a:stretch>
            <a:fillRect/>
          </a:stretch>
        </p:blipFill>
        <p:spPr bwMode="auto">
          <a:xfrm rot="2597675">
            <a:off x="3360920" y="916792"/>
            <a:ext cx="2796586" cy="2127524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5870173" y="2988592"/>
            <a:ext cx="1515365" cy="97251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5063" y="1855171"/>
            <a:ext cx="2932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تستورد دولتنا البضائع و المواد الغذائية من الخارج</a:t>
            </a:r>
          </a:p>
          <a:p>
            <a:pPr algn="ctr"/>
            <a:r>
              <a:rPr lang="ar-AE" sz="2400" b="1" dirty="0">
                <a:solidFill>
                  <a:srgbClr val="FF0000"/>
                </a:solidFill>
              </a:rPr>
              <a:t>استيراد = شراء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824DA65-C2D7-4FF8-8992-8A955FA97DBA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1BA6F41-3DDA-4ACE-9554-C1BF12B6A1E3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3B70347A-8EBF-4CE0-BAFE-234EB9EC1DC0}"/>
              </a:ext>
            </a:extLst>
          </p:cNvPr>
          <p:cNvSpPr/>
          <p:nvPr/>
        </p:nvSpPr>
        <p:spPr>
          <a:xfrm>
            <a:off x="5602311" y="-37059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581BE-1B7D-4D0B-BBAC-E03B670E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8661" y="546410"/>
            <a:ext cx="9026769" cy="1325563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ar-AE" sz="3200" dirty="0">
                <a:latin typeface="Dubai" panose="020B0503030403030204" pitchFamily="34" charset="-78"/>
                <a:cs typeface="Dubai" panose="020B0503030403030204" pitchFamily="34" charset="-78"/>
              </a:rPr>
              <a:t>صديق</a:t>
            </a:r>
            <a:r>
              <a:rPr lang="ar-BH" sz="3200" dirty="0">
                <a:latin typeface="Dubai" panose="020B0503030403030204" pitchFamily="34" charset="-78"/>
                <a:cs typeface="Dubai" panose="020B0503030403030204" pitchFamily="34" charset="-78"/>
              </a:rPr>
              <a:t>ت</a:t>
            </a:r>
            <a:r>
              <a:rPr lang="ar-AE" sz="3200" dirty="0">
                <a:latin typeface="Dubai" panose="020B0503030403030204" pitchFamily="34" charset="-78"/>
                <a:cs typeface="Dubai" panose="020B0503030403030204" pitchFamily="34" charset="-78"/>
              </a:rPr>
              <a:t>ي الذكي</a:t>
            </a:r>
            <a:r>
              <a:rPr lang="ar-BH" sz="3200" dirty="0">
                <a:latin typeface="Dubai" panose="020B0503030403030204" pitchFamily="34" charset="-78"/>
                <a:cs typeface="Dubai" panose="020B0503030403030204" pitchFamily="34" charset="-78"/>
              </a:rPr>
              <a:t>ة</a:t>
            </a:r>
            <a:r>
              <a:rPr lang="ar-AE" sz="3200" dirty="0">
                <a:latin typeface="Dubai" panose="020B0503030403030204" pitchFamily="34" charset="-78"/>
                <a:cs typeface="Dubai" panose="020B0503030403030204" pitchFamily="34" charset="-78"/>
              </a:rPr>
              <a:t> .. لنفكر في معنى بكلمة " </a:t>
            </a:r>
            <a:r>
              <a:rPr lang="ar-BH" sz="3200" dirty="0">
                <a:latin typeface="Dubai" panose="020B0503030403030204" pitchFamily="34" charset="-78"/>
                <a:cs typeface="Dubai" panose="020B0503030403030204" pitchFamily="34" charset="-78"/>
              </a:rPr>
              <a:t>استيراد</a:t>
            </a:r>
            <a:r>
              <a:rPr lang="ar-AE" sz="3200" dirty="0">
                <a:latin typeface="Dubai" panose="020B0503030403030204" pitchFamily="34" charset="-78"/>
                <a:cs typeface="Dubai" panose="020B0503030403030204" pitchFamily="34" charset="-78"/>
              </a:rPr>
              <a:t> " ؟ </a:t>
            </a:r>
            <a:br>
              <a:rPr lang="ar-AE" sz="3200" dirty="0"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ar-AE" sz="2800" b="1" dirty="0">
                <a:solidFill>
                  <a:srgbClr val="FF0000"/>
                </a:solidFill>
                <a:highlight>
                  <a:srgbClr val="FFFF00"/>
                </a:highlight>
                <a:latin typeface="Dubai" panose="020B0503030403030204" pitchFamily="34" charset="-78"/>
                <a:cs typeface="Dubai" panose="020B0503030403030204" pitchFamily="34" charset="-78"/>
              </a:rPr>
              <a:t>مدة النشاط ( دقيقة )</a:t>
            </a:r>
            <a:br>
              <a:rPr lang="ar-AE" sz="2800" b="1" dirty="0">
                <a:solidFill>
                  <a:srgbClr val="FF0000"/>
                </a:solidFill>
                <a:highlight>
                  <a:srgbClr val="FFFF00"/>
                </a:highlight>
                <a:latin typeface="Dubai" panose="020B0503030403030204" pitchFamily="34" charset="-78"/>
                <a:cs typeface="Dubai" panose="020B0503030403030204" pitchFamily="34" charset="-78"/>
              </a:rPr>
            </a:br>
            <a:endParaRPr lang="en-US" sz="3200" b="1" dirty="0">
              <a:solidFill>
                <a:srgbClr val="FF0000"/>
              </a:solidFill>
              <a:highlight>
                <a:srgbClr val="FFFF00"/>
              </a:highligh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2891C4-13F2-460D-B3BE-6912F5A0E6FB}"/>
              </a:ext>
            </a:extLst>
          </p:cNvPr>
          <p:cNvSpPr/>
          <p:nvPr/>
        </p:nvSpPr>
        <p:spPr>
          <a:xfrm>
            <a:off x="4229927" y="2177691"/>
            <a:ext cx="2795954" cy="124948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توفير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E8F2F1-D2EC-4812-BEBD-8968043AAE88}"/>
              </a:ext>
            </a:extLst>
          </p:cNvPr>
          <p:cNvSpPr/>
          <p:nvPr/>
        </p:nvSpPr>
        <p:spPr>
          <a:xfrm>
            <a:off x="4601191" y="3826727"/>
            <a:ext cx="2795954" cy="128928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ادخار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B263A4-0C22-49D5-9AB5-73D1A47EE61E}"/>
              </a:ext>
            </a:extLst>
          </p:cNvPr>
          <p:cNvSpPr/>
          <p:nvPr/>
        </p:nvSpPr>
        <p:spPr>
          <a:xfrm>
            <a:off x="7617313" y="2208165"/>
            <a:ext cx="2795954" cy="12494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5400" dirty="0">
                <a:solidFill>
                  <a:prstClr val="black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شراء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2577C6-76B4-4621-B97E-FA7E7497D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739" y="2590119"/>
            <a:ext cx="774894" cy="774894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09ADF8-E8D5-4545-B438-2266018A5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434" y="4495714"/>
            <a:ext cx="774894" cy="774894"/>
          </a:xfrm>
          <a:prstGeom prst="rect">
            <a:avLst/>
          </a:prstGeom>
        </p:spPr>
      </p:pic>
      <p:pic>
        <p:nvPicPr>
          <p:cNvPr id="10" name="Picture 9" descr="A picture containing tree, flower&#10;&#10;Description automatically generated">
            <a:extLst>
              <a:ext uri="{FF2B5EF4-FFF2-40B4-BE49-F238E27FC236}">
                <a16:creationId xmlns:a16="http://schemas.microsoft.com/office/drawing/2014/main" id="{69CFCA88-74CC-4DD5-8936-D307566D0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303" y="2361343"/>
            <a:ext cx="881492" cy="1008895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90CBB180-BB12-469C-9B56-5A02B3C344AA}"/>
              </a:ext>
            </a:extLst>
          </p:cNvPr>
          <p:cNvSpPr/>
          <p:nvPr/>
        </p:nvSpPr>
        <p:spPr>
          <a:xfrm>
            <a:off x="-1" y="6034393"/>
            <a:ext cx="9761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61042F5-251C-4700-8196-3722CFB588A8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pic>
        <p:nvPicPr>
          <p:cNvPr id="12" name="Picture 203" descr="A close up of a sign&#10;&#10;Description automatically generated">
            <a:extLst>
              <a:ext uri="{FF2B5EF4-FFF2-40B4-BE49-F238E27FC236}">
                <a16:creationId xmlns:a16="http://schemas.microsoft.com/office/drawing/2014/main" id="{FC1154D6-8E85-4BB0-B7B0-7871783C3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70555" y="1989472"/>
            <a:ext cx="4313764" cy="3350816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1AD62A2-B51C-4F72-8600-93372B918D7F}"/>
              </a:ext>
            </a:extLst>
          </p:cNvPr>
          <p:cNvSpPr/>
          <p:nvPr/>
        </p:nvSpPr>
        <p:spPr>
          <a:xfrm>
            <a:off x="681047" y="3427179"/>
            <a:ext cx="305404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: اختبر معلوماتك 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904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C3FEBA5B-695F-4058-8E3B-C689F9C561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1" t="42828" r="7214" b="8567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pic>
        <p:nvPicPr>
          <p:cNvPr id="4" name="video_2020-05-27_00-48-52">
            <a:hlinkClick r:id="" action="ppaction://media"/>
            <a:extLst>
              <a:ext uri="{FF2B5EF4-FFF2-40B4-BE49-F238E27FC236}">
                <a16:creationId xmlns:a16="http://schemas.microsoft.com/office/drawing/2014/main" id="{46BCF26D-90F9-45A3-BE58-C2B94253B1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620"/>
          <a:stretch/>
        </p:blipFill>
        <p:spPr>
          <a:xfrm>
            <a:off x="1079696" y="976940"/>
            <a:ext cx="7208980" cy="4410986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5" name="مربع نص 1">
            <a:extLst>
              <a:ext uri="{FF2B5EF4-FFF2-40B4-BE49-F238E27FC236}">
                <a16:creationId xmlns:a16="http://schemas.microsoft.com/office/drawing/2014/main" id="{CAF1AFC1-414C-4235-8EE4-7180694BBB9E}"/>
              </a:ext>
            </a:extLst>
          </p:cNvPr>
          <p:cNvSpPr txBox="1"/>
          <p:nvPr/>
        </p:nvSpPr>
        <p:spPr>
          <a:xfrm>
            <a:off x="8332009" y="561441"/>
            <a:ext cx="39672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>
              <a:defRPr sz="4800" b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rtl="1"/>
            <a:r>
              <a:rPr lang="ar-AE" dirty="0">
                <a:solidFill>
                  <a:srgbClr val="FF0000"/>
                </a:solidFill>
              </a:rPr>
              <a:t>السلام الوطني</a:t>
            </a:r>
          </a:p>
        </p:txBody>
      </p:sp>
    </p:spTree>
    <p:extLst>
      <p:ext uri="{BB962C8B-B14F-4D97-AF65-F5344CB8AC3E}">
        <p14:creationId xmlns:p14="http://schemas.microsoft.com/office/powerpoint/2010/main" val="333458502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6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أطلس اللهجات العربية - القوائم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63547" y="1686492"/>
            <a:ext cx="4012692" cy="3552092"/>
          </a:xfrm>
          <a:prstGeom prst="rect">
            <a:avLst/>
          </a:prstGeom>
          <a:noFill/>
        </p:spPr>
      </p:pic>
      <p:sp>
        <p:nvSpPr>
          <p:cNvPr id="3" name="Cloud Callout 2"/>
          <p:cNvSpPr/>
          <p:nvPr/>
        </p:nvSpPr>
        <p:spPr>
          <a:xfrm>
            <a:off x="4125561" y="846665"/>
            <a:ext cx="4804188" cy="4257186"/>
          </a:xfrm>
          <a:prstGeom prst="cloudCallout">
            <a:avLst>
              <a:gd name="adj1" fmla="val -73204"/>
              <a:gd name="adj2" fmla="val -287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أكثر الدول التي تستورد منها دولتنا السلع و المنتجات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E372A90-B4AA-49FB-8137-792730B060F2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4F405D5-4B73-407A-B3E5-875337F82743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pic>
        <p:nvPicPr>
          <p:cNvPr id="6" name="Picture 203" descr="A close up of a sign&#10;&#10;Description automatically generated">
            <a:extLst>
              <a:ext uri="{FF2B5EF4-FFF2-40B4-BE49-F238E27FC236}">
                <a16:creationId xmlns:a16="http://schemas.microsoft.com/office/drawing/2014/main" id="{75D516BB-43C0-445C-B11D-09B452A43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3375">
            <a:off x="7247696" y="201258"/>
            <a:ext cx="4806421" cy="3350816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277DCCB-6CA7-488C-B038-5C7DBD9457ED}"/>
              </a:ext>
            </a:extLst>
          </p:cNvPr>
          <p:cNvSpPr/>
          <p:nvPr/>
        </p:nvSpPr>
        <p:spPr>
          <a:xfrm rot="20247169">
            <a:off x="8617857" y="1597769"/>
            <a:ext cx="305404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: اختبر معلوماتك 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0" y="488504"/>
            <a:ext cx="3605474" cy="255454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ar-AE" sz="4000" b="1" dirty="0"/>
              <a:t>الصين</a:t>
            </a:r>
          </a:p>
          <a:p>
            <a:pPr algn="r"/>
            <a:r>
              <a:rPr lang="ar-AE" sz="4000" b="1" dirty="0"/>
              <a:t>الهند </a:t>
            </a:r>
          </a:p>
          <a:p>
            <a:pPr algn="r"/>
            <a:r>
              <a:rPr lang="ar-AE" sz="4000" b="1" dirty="0"/>
              <a:t>الولايات المتحدة</a:t>
            </a:r>
          </a:p>
          <a:p>
            <a:pPr algn="r"/>
            <a:r>
              <a:rPr lang="ar-AE" sz="4000" b="1" dirty="0"/>
              <a:t>ألمانيا</a:t>
            </a:r>
          </a:p>
        </p:txBody>
      </p:sp>
      <p:sp>
        <p:nvSpPr>
          <p:cNvPr id="3" name="Rectangle 2"/>
          <p:cNvSpPr/>
          <p:nvPr/>
        </p:nvSpPr>
        <p:spPr>
          <a:xfrm>
            <a:off x="351989" y="2692730"/>
            <a:ext cx="4865298" cy="32316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AE" sz="4000" b="1" dirty="0"/>
              <a:t>الهند </a:t>
            </a:r>
          </a:p>
          <a:p>
            <a:pPr algn="ctr"/>
            <a:r>
              <a:rPr lang="ar-AE" sz="4000" b="1" dirty="0"/>
              <a:t>الولايات المتحدة</a:t>
            </a:r>
          </a:p>
          <a:p>
            <a:pPr algn="ctr"/>
            <a:r>
              <a:rPr lang="ar-AE" sz="4000" b="1" dirty="0"/>
              <a:t>البرازيل</a:t>
            </a:r>
          </a:p>
          <a:p>
            <a:pPr algn="ctr"/>
            <a:r>
              <a:rPr lang="ar-AE" sz="4000" b="1" dirty="0"/>
              <a:t>أستراليا</a:t>
            </a:r>
          </a:p>
          <a:p>
            <a:pPr algn="ctr"/>
            <a:r>
              <a:rPr lang="ar-AE" sz="4000" b="1" dirty="0"/>
              <a:t>المملكة العربية السعودية</a:t>
            </a:r>
            <a:endParaRPr lang="en-US" sz="4000" b="1" dirty="0"/>
          </a:p>
        </p:txBody>
      </p:sp>
      <p:sp>
        <p:nvSpPr>
          <p:cNvPr id="4" name="Right Arrow 3"/>
          <p:cNvSpPr/>
          <p:nvPr/>
        </p:nvSpPr>
        <p:spPr>
          <a:xfrm>
            <a:off x="2355145" y="747139"/>
            <a:ext cx="4347713" cy="2287658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8800" b="1" dirty="0">
                <a:solidFill>
                  <a:schemeClr val="tx1"/>
                </a:solidFill>
              </a:rPr>
              <a:t>البضائع</a:t>
            </a:r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flipH="1">
            <a:off x="4368581" y="3376863"/>
            <a:ext cx="4186687" cy="2528974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8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الغذاء</a:t>
            </a:r>
            <a:endParaRPr lang="en-US" sz="88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B076AAB-97CB-4C57-983A-F5B2839A3170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02EEE98-7F38-40AE-BA9D-CAED96C971A4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951DD632-24A4-4A55-AA6B-F62252407ED4}"/>
              </a:ext>
            </a:extLst>
          </p:cNvPr>
          <p:cNvSpPr/>
          <p:nvPr/>
        </p:nvSpPr>
        <p:spPr>
          <a:xfrm rot="19224914">
            <a:off x="9442896" y="760337"/>
            <a:ext cx="2505039" cy="1667527"/>
          </a:xfrm>
          <a:prstGeom prst="leftArrow">
            <a:avLst>
              <a:gd name="adj1" fmla="val 54536"/>
              <a:gd name="adj2" fmla="val 5000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E9601F4-5F2B-4427-AFCA-B95B2B553594}"/>
              </a:ext>
            </a:extLst>
          </p:cNvPr>
          <p:cNvSpPr/>
          <p:nvPr/>
        </p:nvSpPr>
        <p:spPr>
          <a:xfrm rot="19222858">
            <a:off x="10087295" y="1117926"/>
            <a:ext cx="14622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: </a:t>
            </a:r>
          </a:p>
          <a:p>
            <a:pPr algn="ctr"/>
            <a:r>
              <a:rPr lang="ar-BH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اكتشف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سكرابز طائرات للتصميم من الأختين الحلوين هناء وشيرين - منتدى فتكات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95027" flipH="1">
            <a:off x="4271403" y="2112491"/>
            <a:ext cx="2332659" cy="949387"/>
          </a:xfrm>
          <a:prstGeom prst="rect">
            <a:avLst/>
          </a:prstGeom>
          <a:noFill/>
        </p:spPr>
      </p:pic>
      <p:pic>
        <p:nvPicPr>
          <p:cNvPr id="4" name="Picture 6" descr="Funny Airplane One Clipart | i2Clipart - Royalty Free Public ...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66264" flipH="1">
            <a:off x="8261449" y="2272124"/>
            <a:ext cx="2255039" cy="949205"/>
          </a:xfrm>
          <a:prstGeom prst="rect">
            <a:avLst/>
          </a:prstGeom>
          <a:noFill/>
        </p:spPr>
      </p:pic>
      <p:pic>
        <p:nvPicPr>
          <p:cNvPr id="5" name="Picture 4" descr="لأول مرة في تونس : طالب يصنع طائرة من دون طيار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903199" flipH="1">
            <a:off x="419480" y="2004284"/>
            <a:ext cx="1990276" cy="1008240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8678221" y="3302370"/>
            <a:ext cx="3277991" cy="26837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الصين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الهند 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الولايات المتحدة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ألمانيا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21181" y="3088839"/>
            <a:ext cx="3888055" cy="2855807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الصين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الهند 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الولايات المتحدة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أثيوبيا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المملكة المتحدة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8371" y="3205105"/>
            <a:ext cx="4113825" cy="270918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الصين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ليبيا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الولايات المتحدة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ألمانيا</a:t>
            </a:r>
          </a:p>
          <a:p>
            <a:pPr algn="ctr"/>
            <a:r>
              <a:rPr lang="ar-AE" sz="3200" b="1" dirty="0">
                <a:solidFill>
                  <a:schemeClr val="tx1"/>
                </a:solidFill>
              </a:rPr>
              <a:t>المملكة المتحدة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99715" y="2603407"/>
            <a:ext cx="745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94575" y="2471373"/>
            <a:ext cx="605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46697" y="2567796"/>
            <a:ext cx="1104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614" y="905306"/>
            <a:ext cx="104275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u="sng" dirty="0">
                <a:solidFill>
                  <a:srgbClr val="FF0000"/>
                </a:solidFill>
              </a:rPr>
              <a:t>ما أكثر الدول التي تستورد منها دولة الإمارات السلع و البضائع ؟ </a:t>
            </a:r>
            <a:endParaRPr lang="ar-BH" sz="3600" b="1" u="sng" dirty="0">
              <a:solidFill>
                <a:srgbClr val="FF0000"/>
              </a:solidFill>
            </a:endParaRPr>
          </a:p>
          <a:p>
            <a:pPr algn="ctr"/>
            <a:r>
              <a:rPr lang="ar-AE" sz="3200" b="1" u="sng" dirty="0"/>
              <a:t>اختر</a:t>
            </a:r>
            <a:r>
              <a:rPr lang="ar-BH" sz="3200" b="1" u="sng" dirty="0"/>
              <a:t>ي</a:t>
            </a:r>
            <a:r>
              <a:rPr lang="ar-AE" sz="3200" b="1" u="sng" dirty="0"/>
              <a:t> </a:t>
            </a:r>
            <a:r>
              <a:rPr lang="ar-BH" sz="3200" b="1" u="sng" dirty="0"/>
              <a:t>رقم </a:t>
            </a:r>
            <a:r>
              <a:rPr lang="ar-AE" sz="3200" b="1" u="sng" dirty="0"/>
              <a:t>الإجابة الصحيحة في الدردشة</a:t>
            </a:r>
            <a:endParaRPr lang="en-US" sz="3200" b="1" u="sng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E3FF46D-1448-4779-821C-EAC931DFB89D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11C0BA1-1E82-4D99-8C8C-84C3288BD174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sp>
        <p:nvSpPr>
          <p:cNvPr id="18" name="Arrow: Left 7">
            <a:extLst>
              <a:ext uri="{FF2B5EF4-FFF2-40B4-BE49-F238E27FC236}">
                <a16:creationId xmlns:a16="http://schemas.microsoft.com/office/drawing/2014/main" id="{90EC3516-A615-48E0-844A-C3028D5FC944}"/>
              </a:ext>
            </a:extLst>
          </p:cNvPr>
          <p:cNvSpPr/>
          <p:nvPr/>
        </p:nvSpPr>
        <p:spPr>
          <a:xfrm rot="20539890">
            <a:off x="9921060" y="812241"/>
            <a:ext cx="1932600" cy="1667527"/>
          </a:xfrm>
          <a:prstGeom prst="leftArrow">
            <a:avLst>
              <a:gd name="adj1" fmla="val 54536"/>
              <a:gd name="adj2" fmla="val 5000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6654D1B-573B-4F40-9422-303C7485F68E}"/>
              </a:ext>
            </a:extLst>
          </p:cNvPr>
          <p:cNvSpPr/>
          <p:nvPr/>
        </p:nvSpPr>
        <p:spPr>
          <a:xfrm rot="20247169">
            <a:off x="10088337" y="1214131"/>
            <a:ext cx="17764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: </a:t>
            </a:r>
          </a:p>
          <a:p>
            <a:pPr algn="ctr"/>
            <a:r>
              <a:rPr lang="ar-BH" sz="2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اختبر معلوماتك </a:t>
            </a:r>
            <a:endParaRPr lang="ar-SA" sz="2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B58F5C-61AC-46BC-9E25-31CEE0ACB7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54" y="3434641"/>
            <a:ext cx="774894" cy="774894"/>
          </a:xfrm>
          <a:prstGeom prst="rect">
            <a:avLst/>
          </a:prstGeom>
        </p:spPr>
      </p:pic>
      <p:pic>
        <p:nvPicPr>
          <p:cNvPr id="20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48FC22-5524-412D-B41C-DE9618BE1D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816" y="3364498"/>
            <a:ext cx="774894" cy="774894"/>
          </a:xfrm>
          <a:prstGeom prst="rect">
            <a:avLst/>
          </a:prstGeom>
        </p:spPr>
      </p:pic>
      <p:pic>
        <p:nvPicPr>
          <p:cNvPr id="21" name="Picture 9" descr="A picture containing tree, flower&#10;&#10;Description automatically generated">
            <a:extLst>
              <a:ext uri="{FF2B5EF4-FFF2-40B4-BE49-F238E27FC236}">
                <a16:creationId xmlns:a16="http://schemas.microsoft.com/office/drawing/2014/main" id="{9F6868AD-E374-4236-BE42-774A974213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560" y="3471863"/>
            <a:ext cx="881492" cy="100889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أطلس اللهجات العربية - القوائم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21971" r="30531"/>
          <a:stretch>
            <a:fillRect/>
          </a:stretch>
        </p:blipFill>
        <p:spPr bwMode="auto">
          <a:xfrm>
            <a:off x="527539" y="1105519"/>
            <a:ext cx="3416060" cy="4646961"/>
          </a:xfrm>
          <a:prstGeom prst="rect">
            <a:avLst/>
          </a:prstGeom>
          <a:noFill/>
        </p:spPr>
      </p:pic>
      <p:sp>
        <p:nvSpPr>
          <p:cNvPr id="3" name="Cloud Callout 2"/>
          <p:cNvSpPr/>
          <p:nvPr/>
        </p:nvSpPr>
        <p:spPr>
          <a:xfrm>
            <a:off x="4287728" y="1984075"/>
            <a:ext cx="6081224" cy="3376440"/>
          </a:xfrm>
          <a:prstGeom prst="cloudCallout">
            <a:avLst>
              <a:gd name="adj1" fmla="val -74135"/>
              <a:gd name="adj2" fmla="val -24928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من أهم السلع التي تستوردها الدولة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3425EDF-7BD1-442B-9453-61A93D878F1A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69AEBFF-2B6F-4472-9690-6FF739DD2D28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pic>
        <p:nvPicPr>
          <p:cNvPr id="6" name="Picture 203" descr="A close up of a sign&#10;&#10;Description automatically generated">
            <a:extLst>
              <a:ext uri="{FF2B5EF4-FFF2-40B4-BE49-F238E27FC236}">
                <a16:creationId xmlns:a16="http://schemas.microsoft.com/office/drawing/2014/main" id="{ECC1E65A-1DBC-46C9-886F-CA31FA5EB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13608">
            <a:off x="7820356" y="261843"/>
            <a:ext cx="4132101" cy="3350816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125900B3-2DE1-4687-8653-0FC7E3E88402}"/>
              </a:ext>
            </a:extLst>
          </p:cNvPr>
          <p:cNvSpPr/>
          <p:nvPr/>
        </p:nvSpPr>
        <p:spPr>
          <a:xfrm rot="20160815">
            <a:off x="9356007" y="1413103"/>
            <a:ext cx="15376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: </a:t>
            </a:r>
          </a:p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شارك و ناقش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35857" y="1078741"/>
            <a:ext cx="3964547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 الذهب و الماس 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57699" y="1980446"/>
            <a:ext cx="5773615" cy="3635022"/>
            <a:chOff x="-4726975" y="1295400"/>
            <a:chExt cx="15208728" cy="5562600"/>
          </a:xfrm>
        </p:grpSpPr>
        <p:pic>
          <p:nvPicPr>
            <p:cNvPr id="30722" name="Picture 2" descr="تعرف على مجمع الذهب والماس بدبي | زووم الإمارات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71303" y="1295400"/>
              <a:ext cx="7410450" cy="5562600"/>
            </a:xfrm>
            <a:prstGeom prst="rect">
              <a:avLst/>
            </a:prstGeom>
            <a:noFill/>
          </p:spPr>
        </p:pic>
        <p:pic>
          <p:nvPicPr>
            <p:cNvPr id="30724" name="Picture 4" descr="تخفيضات على أسعار «مجوهرات الماس» تصل إلى 75% لتنشيط المبيعات ...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4726975" y="1306902"/>
              <a:ext cx="7620000" cy="5551098"/>
            </a:xfrm>
            <a:prstGeom prst="rect">
              <a:avLst/>
            </a:prstGeom>
            <a:noFill/>
          </p:spPr>
        </p:pic>
      </p:grpSp>
      <p:sp>
        <p:nvSpPr>
          <p:cNvPr id="6" name="مستطيل 5">
            <a:extLst>
              <a:ext uri="{FF2B5EF4-FFF2-40B4-BE49-F238E27FC236}">
                <a16:creationId xmlns:a16="http://schemas.microsoft.com/office/drawing/2014/main" id="{9C3A26F5-CE82-4207-AC16-A123E80449B1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2B2162B-3182-48C0-BCED-89F37D4DE10F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50896CA-B585-4122-B39C-8D73E26E3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596" y="1078741"/>
            <a:ext cx="5487967" cy="495470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41733" y="249103"/>
            <a:ext cx="2915729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أجهزة البث</a:t>
            </a:r>
            <a:endParaRPr lang="en-US" sz="3600" b="1" dirty="0"/>
          </a:p>
        </p:txBody>
      </p:sp>
      <p:pic>
        <p:nvPicPr>
          <p:cNvPr id="17410" name="Picture 2" descr="داعش يستهدف أجهزة استقبال البث التلفزيوني | أخبار سكاي نيوز عربية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1571" y="1155940"/>
            <a:ext cx="5135892" cy="46469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20B2A12-2FAA-440C-B0F7-540F2738C2A2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8C3EC72-682F-4BF4-BD8F-5C775CA7BC5D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D3602ED-7EC6-458B-B1AD-E06156907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38" y="1774456"/>
            <a:ext cx="5762625" cy="340995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884A-BF85-42BA-A0D1-540922303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71" y="1836056"/>
            <a:ext cx="8881696" cy="1005627"/>
          </a:xfrm>
        </p:spPr>
        <p:txBody>
          <a:bodyPr>
            <a:normAutofit fontScale="90000"/>
          </a:bodyPr>
          <a:lstStyle/>
          <a:p>
            <a:pPr algn="ctr" rtl="1">
              <a:lnSpc>
                <a:spcPct val="200000"/>
              </a:lnSpc>
            </a:pPr>
            <a:r>
              <a:rPr lang="ar-AE" sz="2800" b="1" dirty="0">
                <a:latin typeface="Dubai" panose="020B0503030403030204" pitchFamily="34" charset="-78"/>
                <a:cs typeface="Dubai" panose="020B0503030403030204" pitchFamily="34" charset="-78"/>
              </a:rPr>
              <a:t>صديق</a:t>
            </a:r>
            <a:r>
              <a:rPr lang="ar-BH" sz="2800" b="1" dirty="0">
                <a:latin typeface="Dubai" panose="020B0503030403030204" pitchFamily="34" charset="-78"/>
                <a:cs typeface="Dubai" panose="020B0503030403030204" pitchFamily="34" charset="-78"/>
              </a:rPr>
              <a:t>ت</a:t>
            </a:r>
            <a:r>
              <a:rPr lang="ar-AE" sz="2800" b="1" dirty="0">
                <a:latin typeface="Dubai" panose="020B0503030403030204" pitchFamily="34" charset="-78"/>
                <a:cs typeface="Dubai" panose="020B0503030403030204" pitchFamily="34" charset="-78"/>
              </a:rPr>
              <a:t>ي المفكر</a:t>
            </a:r>
            <a:r>
              <a:rPr lang="ar-BH" sz="2800" b="1" dirty="0">
                <a:latin typeface="Dubai" panose="020B0503030403030204" pitchFamily="34" charset="-78"/>
                <a:cs typeface="Dubai" panose="020B0503030403030204" pitchFamily="34" charset="-78"/>
              </a:rPr>
              <a:t>ة </a:t>
            </a:r>
            <a:r>
              <a:rPr lang="ar-AE" sz="2800" b="1" dirty="0">
                <a:latin typeface="Dubai" panose="020B0503030403030204" pitchFamily="34" charset="-78"/>
                <a:cs typeface="Dubai" panose="020B0503030403030204" pitchFamily="34" charset="-78"/>
              </a:rPr>
              <a:t>.. لنستنتج أهمية ترشيد الاستهلاك من خلال الصور  ؟</a:t>
            </a:r>
            <a:br>
              <a:rPr lang="ar-AE" sz="2800" b="1" dirty="0"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ar-AE" sz="2800" b="1" dirty="0">
                <a:highlight>
                  <a:srgbClr val="FFFF00"/>
                </a:highlight>
                <a:latin typeface="Dubai" panose="020B0503030403030204" pitchFamily="34" charset="-78"/>
                <a:cs typeface="Dubai" panose="020B0503030403030204" pitchFamily="34" charset="-78"/>
              </a:rPr>
              <a:t>مدة النشاط ( دقيقتان )</a:t>
            </a:r>
            <a:endParaRPr lang="en-US" sz="2800" b="1" dirty="0">
              <a:highlight>
                <a:srgbClr val="FFFF00"/>
              </a:highligh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Picture 4" descr="A picture containing object, light&#10;&#10;Description automatically generated">
            <a:extLst>
              <a:ext uri="{FF2B5EF4-FFF2-40B4-BE49-F238E27FC236}">
                <a16:creationId xmlns:a16="http://schemas.microsoft.com/office/drawing/2014/main" id="{A42DF11A-0B73-4C1D-96B0-EEA9A40AA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19" y="3334288"/>
            <a:ext cx="3088151" cy="21873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C5219E-9ACE-4867-9AA0-333E6799FB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279" y="3429000"/>
            <a:ext cx="2794735" cy="21873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69648C-8AFA-43EB-AD5A-DE35C2380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419" y="3568020"/>
            <a:ext cx="2929011" cy="1953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830BBDCD-5CC2-401A-803C-99ED257676F6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E9C3E90-5ED8-4C29-97EF-A42DD29AD471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pic>
        <p:nvPicPr>
          <p:cNvPr id="9" name="Picture 203" descr="A close up of a sign&#10;&#10;Description automatically generated">
            <a:extLst>
              <a:ext uri="{FF2B5EF4-FFF2-40B4-BE49-F238E27FC236}">
                <a16:creationId xmlns:a16="http://schemas.microsoft.com/office/drawing/2014/main" id="{CFA94D01-E0E4-4B62-A3CE-9AAD19BB0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9992">
            <a:off x="7441387" y="275797"/>
            <a:ext cx="4568766" cy="2226425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1653A53-E0D1-4415-932A-16A08889352D}"/>
              </a:ext>
            </a:extLst>
          </p:cNvPr>
          <p:cNvSpPr/>
          <p:nvPr/>
        </p:nvSpPr>
        <p:spPr>
          <a:xfrm rot="21420804">
            <a:off x="9022702" y="1165472"/>
            <a:ext cx="24689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: الاستقصاء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361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81636-2072-473E-8C71-E5498BD71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546" y="914938"/>
            <a:ext cx="10592972" cy="1690688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ar-AE" sz="2800" b="1" dirty="0">
                <a:latin typeface="Dubai" panose="020B0503030403030204" pitchFamily="34" charset="-78"/>
                <a:cs typeface="Dubai" panose="020B0503030403030204" pitchFamily="34" charset="-78"/>
              </a:rPr>
              <a:t>في ظل الظروف التي نمر بها في الوقت الحالي .. أيهما أفضل في رأيك ولماذا ؟</a:t>
            </a:r>
            <a:br>
              <a:rPr lang="ar-AE" sz="3600" dirty="0"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ar-AE" sz="2000" dirty="0"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000" b="1" dirty="0">
                <a:solidFill>
                  <a:srgbClr val="FF0000"/>
                </a:solidFill>
                <a:highlight>
                  <a:srgbClr val="FFFF00"/>
                </a:highlight>
                <a:latin typeface="Dubai" panose="020B0503030403030204" pitchFamily="34" charset="-78"/>
                <a:cs typeface="Dubai" panose="020B0503030403030204" pitchFamily="34" charset="-78"/>
              </a:rPr>
              <a:t>( مدة النشاط .. دقيقتان </a:t>
            </a:r>
            <a:r>
              <a:rPr lang="ar-AE" sz="3200" b="1" dirty="0">
                <a:solidFill>
                  <a:srgbClr val="FF0000"/>
                </a:solidFill>
                <a:highlight>
                  <a:srgbClr val="FFFF00"/>
                </a:highlight>
                <a:latin typeface="Dubai" panose="020B0503030403030204" pitchFamily="34" charset="-78"/>
                <a:cs typeface="Dubai" panose="020B0503030403030204" pitchFamily="34" charset="-78"/>
              </a:rPr>
              <a:t>)</a:t>
            </a:r>
            <a:endParaRPr lang="en-US" sz="360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063983-EFC6-4367-A610-299BF662C83C}"/>
              </a:ext>
            </a:extLst>
          </p:cNvPr>
          <p:cNvSpPr/>
          <p:nvPr/>
        </p:nvSpPr>
        <p:spPr>
          <a:xfrm>
            <a:off x="7878531" y="2521971"/>
            <a:ext cx="3499338" cy="1325563"/>
          </a:xfrm>
          <a:prstGeom prst="roundRect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ترشيد الاستهلاك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DC5218-AAA8-4D54-84E7-564668BDE4B6}"/>
              </a:ext>
            </a:extLst>
          </p:cNvPr>
          <p:cNvSpPr/>
          <p:nvPr/>
        </p:nvSpPr>
        <p:spPr>
          <a:xfrm>
            <a:off x="1492457" y="2521971"/>
            <a:ext cx="3499338" cy="13255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الاسراف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" panose="020B0503030403030204" pitchFamily="34" charset="-78"/>
              <a:ea typeface="+mn-ea"/>
              <a:cs typeface="Dubai" panose="020B0503030403030204" pitchFamily="34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A36A6-800D-49A9-A14B-249663F53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457" y="3582217"/>
            <a:ext cx="3499338" cy="2460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1FA36A-D404-43B2-89A3-C62F2BB268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4675" y="2903398"/>
            <a:ext cx="4023194" cy="2857499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954BF593-B8C9-4309-A595-BEBDC49A3288}"/>
              </a:ext>
            </a:extLst>
          </p:cNvPr>
          <p:cNvSpPr/>
          <p:nvPr/>
        </p:nvSpPr>
        <p:spPr>
          <a:xfrm rot="11259042">
            <a:off x="-53314" y="1112133"/>
            <a:ext cx="2505039" cy="1667527"/>
          </a:xfrm>
          <a:prstGeom prst="leftArrow">
            <a:avLst>
              <a:gd name="adj1" fmla="val 54536"/>
              <a:gd name="adj2" fmla="val 5000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4B2FF0-8566-476B-894E-736BADEDCC52}"/>
              </a:ext>
            </a:extLst>
          </p:cNvPr>
          <p:cNvSpPr/>
          <p:nvPr/>
        </p:nvSpPr>
        <p:spPr>
          <a:xfrm rot="564816">
            <a:off x="247136" y="1503533"/>
            <a:ext cx="193621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الربط </a:t>
            </a:r>
            <a:r>
              <a:rPr kumimoji="0" lang="ar-BH" sz="2400" b="0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ب</a:t>
            </a:r>
            <a:r>
              <a:rPr kumimoji="0" lang="ar-AE" sz="2400" b="0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الواقع</a:t>
            </a:r>
            <a:endParaRPr kumimoji="0" lang="en-US" sz="2400" b="0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CB7ED1B-9FB9-4F3C-8304-8B41C57E8188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76739F3-B2F7-47BB-BF86-6B81DE237F81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1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27">
            <a:extLst>
              <a:ext uri="{FF2B5EF4-FFF2-40B4-BE49-F238E27FC236}">
                <a16:creationId xmlns:a16="http://schemas.microsoft.com/office/drawing/2014/main" id="{B7DA6B0C-A58F-447B-9811-46E12AEF8785}"/>
              </a:ext>
            </a:extLst>
          </p:cNvPr>
          <p:cNvGrpSpPr>
            <a:grpSpLocks/>
          </p:cNvGrpSpPr>
          <p:nvPr/>
        </p:nvGrpSpPr>
        <p:grpSpPr bwMode="auto">
          <a:xfrm>
            <a:off x="2119541" y="165218"/>
            <a:ext cx="8722946" cy="6204738"/>
            <a:chOff x="2030413" y="533400"/>
            <a:chExt cx="8131175" cy="6054726"/>
          </a:xfrm>
        </p:grpSpPr>
        <p:sp>
          <p:nvSpPr>
            <p:cNvPr id="13320" name="AutoShape 3">
              <a:extLst>
                <a:ext uri="{FF2B5EF4-FFF2-40B4-BE49-F238E27FC236}">
                  <a16:creationId xmlns:a16="http://schemas.microsoft.com/office/drawing/2014/main" id="{2A6E53B1-E567-45C6-994B-CFF53C4C39E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0413" y="533400"/>
              <a:ext cx="8131175" cy="579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321" name="Freeform 5">
              <a:extLst>
                <a:ext uri="{FF2B5EF4-FFF2-40B4-BE49-F238E27FC236}">
                  <a16:creationId xmlns:a16="http://schemas.microsoft.com/office/drawing/2014/main" id="{17986FE3-7856-4B8A-83D3-5B2BF5E91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665163"/>
              <a:ext cx="2755900" cy="4146550"/>
            </a:xfrm>
            <a:custGeom>
              <a:avLst/>
              <a:gdLst>
                <a:gd name="T0" fmla="*/ 0 w 4859"/>
                <a:gd name="T1" fmla="*/ 0 h 7288"/>
                <a:gd name="T2" fmla="*/ 1563075697 w 4859"/>
                <a:gd name="T3" fmla="*/ 1572910220 h 7288"/>
                <a:gd name="T4" fmla="*/ 1353657924 w 4859"/>
                <a:gd name="T5" fmla="*/ 2147483646 h 7288"/>
                <a:gd name="T6" fmla="*/ 0 w 4859"/>
                <a:gd name="T7" fmla="*/ 1572910220 h 7288"/>
                <a:gd name="T8" fmla="*/ 0 w 4859"/>
                <a:gd name="T9" fmla="*/ 0 h 7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59" h="7288">
                  <a:moveTo>
                    <a:pt x="0" y="0"/>
                  </a:moveTo>
                  <a:cubicBezTo>
                    <a:pt x="2684" y="0"/>
                    <a:pt x="4859" y="2175"/>
                    <a:pt x="4859" y="4859"/>
                  </a:cubicBezTo>
                  <a:cubicBezTo>
                    <a:pt x="4859" y="5712"/>
                    <a:pt x="4634" y="6550"/>
                    <a:pt x="4208" y="7288"/>
                  </a:cubicBezTo>
                  <a:lnTo>
                    <a:pt x="0" y="4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3322" name="Freeform 7">
              <a:extLst>
                <a:ext uri="{FF2B5EF4-FFF2-40B4-BE49-F238E27FC236}">
                  <a16:creationId xmlns:a16="http://schemas.microsoft.com/office/drawing/2014/main" id="{9CD476CB-8445-4295-995C-75719B3BB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401" y="3430588"/>
              <a:ext cx="4773613" cy="3157538"/>
            </a:xfrm>
            <a:custGeom>
              <a:avLst/>
              <a:gdLst>
                <a:gd name="T0" fmla="*/ 2147483646 w 8416"/>
                <a:gd name="T1" fmla="*/ 786210463 h 5550"/>
                <a:gd name="T2" fmla="*/ 572346329 w 8416"/>
                <a:gd name="T3" fmla="*/ 1362031040 h 5550"/>
                <a:gd name="T4" fmla="*/ 0 w 8416"/>
                <a:gd name="T5" fmla="*/ 786210463 h 5550"/>
                <a:gd name="T6" fmla="*/ 1353813323 w 8416"/>
                <a:gd name="T7" fmla="*/ 0 h 5550"/>
                <a:gd name="T8" fmla="*/ 2147483646 w 8416"/>
                <a:gd name="T9" fmla="*/ 786210463 h 5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16" h="5550">
                  <a:moveTo>
                    <a:pt x="8416" y="2429"/>
                  </a:moveTo>
                  <a:cubicBezTo>
                    <a:pt x="7074" y="4753"/>
                    <a:pt x="4103" y="5550"/>
                    <a:pt x="1779" y="4208"/>
                  </a:cubicBezTo>
                  <a:cubicBezTo>
                    <a:pt x="1040" y="3781"/>
                    <a:pt x="426" y="3168"/>
                    <a:pt x="0" y="2429"/>
                  </a:cubicBezTo>
                  <a:lnTo>
                    <a:pt x="4208" y="0"/>
                  </a:lnTo>
                  <a:lnTo>
                    <a:pt x="8416" y="2429"/>
                  </a:ln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3323" name="Freeform 9">
              <a:extLst>
                <a:ext uri="{FF2B5EF4-FFF2-40B4-BE49-F238E27FC236}">
                  <a16:creationId xmlns:a16="http://schemas.microsoft.com/office/drawing/2014/main" id="{1B476610-0BC4-4D70-8A89-2AA36217E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665163"/>
              <a:ext cx="3148013" cy="4146550"/>
            </a:xfrm>
            <a:custGeom>
              <a:avLst/>
              <a:gdLst>
                <a:gd name="T0" fmla="*/ 431757073 w 5550"/>
                <a:gd name="T1" fmla="*/ 2147483646 h 7288"/>
                <a:gd name="T2" fmla="*/ 1004108944 w 5550"/>
                <a:gd name="T3" fmla="*/ 210735545 h 7288"/>
                <a:gd name="T4" fmla="*/ 1785583036 w 5550"/>
                <a:gd name="T5" fmla="*/ 0 h 7288"/>
                <a:gd name="T6" fmla="*/ 1785583036 w 5550"/>
                <a:gd name="T7" fmla="*/ 1572910220 h 7288"/>
                <a:gd name="T8" fmla="*/ 431757073 w 5550"/>
                <a:gd name="T9" fmla="*/ 2147483646 h 7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50" h="7288">
                  <a:moveTo>
                    <a:pt x="1342" y="7288"/>
                  </a:moveTo>
                  <a:cubicBezTo>
                    <a:pt x="0" y="4964"/>
                    <a:pt x="797" y="1993"/>
                    <a:pt x="3121" y="651"/>
                  </a:cubicBezTo>
                  <a:cubicBezTo>
                    <a:pt x="3859" y="224"/>
                    <a:pt x="4697" y="0"/>
                    <a:pt x="5550" y="0"/>
                  </a:cubicBezTo>
                  <a:lnTo>
                    <a:pt x="5550" y="4859"/>
                  </a:lnTo>
                  <a:lnTo>
                    <a:pt x="1342" y="7288"/>
                  </a:lnTo>
                  <a:close/>
                </a:path>
              </a:pathLst>
            </a:custGeom>
            <a:solidFill>
              <a:srgbClr val="FFFF6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3324" name="Segment 3 Text">
              <a:extLst>
                <a:ext uri="{FF2B5EF4-FFF2-40B4-BE49-F238E27FC236}">
                  <a16:creationId xmlns:a16="http://schemas.microsoft.com/office/drawing/2014/main" id="{F1515254-0476-4D20-A62E-2E0E499A8B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731491">
              <a:off x="6069418" y="1810735"/>
              <a:ext cx="3081271" cy="149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b="1" dirty="0">
                  <a:latin typeface="Arial" panose="020B0604020202020204" pitchFamily="34" charset="0"/>
                </a:rPr>
                <a:t>الطالب</a:t>
              </a:r>
              <a:r>
                <a:rPr lang="ar-BH" altLang="en-US" b="1" dirty="0">
                  <a:latin typeface="Arial" panose="020B0604020202020204" pitchFamily="34" charset="0"/>
                </a:rPr>
                <a:t>ة</a:t>
              </a:r>
              <a:r>
                <a:rPr lang="ar-AE" altLang="en-US" b="1" dirty="0">
                  <a:latin typeface="Arial" panose="020B0604020202020204" pitchFamily="34" charset="0"/>
                </a:rPr>
                <a:t> </a:t>
              </a:r>
              <a:r>
                <a:rPr lang="en-US" altLang="en-US" b="1" dirty="0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3325" name="Segment 2 Text">
              <a:extLst>
                <a:ext uri="{FF2B5EF4-FFF2-40B4-BE49-F238E27FC236}">
                  <a16:creationId xmlns:a16="http://schemas.microsoft.com/office/drawing/2014/main" id="{04EC8313-15D8-4DE7-911A-266CE1C29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558848" y="4446439"/>
              <a:ext cx="3081271" cy="149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b="1" dirty="0">
                  <a:latin typeface="Arial" panose="020B0604020202020204" pitchFamily="34" charset="0"/>
                </a:rPr>
                <a:t>الطالب</a:t>
              </a:r>
              <a:r>
                <a:rPr lang="ar-BH" altLang="en-US" b="1" dirty="0">
                  <a:latin typeface="Arial" panose="020B0604020202020204" pitchFamily="34" charset="0"/>
                </a:rPr>
                <a:t>ة</a:t>
              </a:r>
              <a:r>
                <a:rPr lang="ar-AE" altLang="en-US" b="1" dirty="0">
                  <a:latin typeface="Arial" panose="020B0604020202020204" pitchFamily="34" charset="0"/>
                </a:rPr>
                <a:t> </a:t>
              </a:r>
              <a:r>
                <a:rPr lang="en-US" altLang="en-US" b="1" dirty="0"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3326" name="Segment 1 Text">
              <a:extLst>
                <a:ext uri="{FF2B5EF4-FFF2-40B4-BE49-F238E27FC236}">
                  <a16:creationId xmlns:a16="http://schemas.microsoft.com/office/drawing/2014/main" id="{53E39DBB-92FC-4614-A06A-DFFFEB9939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8509" flipH="1">
              <a:off x="3057554" y="1791684"/>
              <a:ext cx="3081271" cy="149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b="1" dirty="0">
                  <a:latin typeface="Arial" panose="020B0604020202020204" pitchFamily="34" charset="0"/>
                </a:rPr>
                <a:t>الطالب</a:t>
              </a:r>
              <a:r>
                <a:rPr lang="ar-BH" altLang="en-US" b="1" dirty="0">
                  <a:latin typeface="Arial" panose="020B0604020202020204" pitchFamily="34" charset="0"/>
                </a:rPr>
                <a:t>ة</a:t>
              </a:r>
              <a:r>
                <a:rPr lang="ar-AE" altLang="en-US" b="1" dirty="0">
                  <a:latin typeface="Arial" panose="020B0604020202020204" pitchFamily="34" charset="0"/>
                </a:rPr>
                <a:t> </a:t>
              </a:r>
              <a:r>
                <a:rPr lang="en-US" altLang="en-US" b="1" dirty="0"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" name="مجموعة 39">
            <a:extLst>
              <a:ext uri="{FF2B5EF4-FFF2-40B4-BE49-F238E27FC236}">
                <a16:creationId xmlns:a16="http://schemas.microsoft.com/office/drawing/2014/main" id="{7834B918-6C02-43C0-967F-F7E2460D5952}"/>
              </a:ext>
            </a:extLst>
          </p:cNvPr>
          <p:cNvGrpSpPr>
            <a:grpSpLocks/>
          </p:cNvGrpSpPr>
          <p:nvPr/>
        </p:nvGrpSpPr>
        <p:grpSpPr bwMode="auto">
          <a:xfrm>
            <a:off x="5308094" y="2410590"/>
            <a:ext cx="2392362" cy="2411412"/>
            <a:chOff x="4954087" y="2297215"/>
            <a:chExt cx="2392648" cy="2411967"/>
          </a:xfrm>
        </p:grpSpPr>
        <p:sp>
          <p:nvSpPr>
            <p:cNvPr id="41" name="Spin Button">
              <a:extLst>
                <a:ext uri="{FF2B5EF4-FFF2-40B4-BE49-F238E27FC236}">
                  <a16:creationId xmlns:a16="http://schemas.microsoft.com/office/drawing/2014/main" id="{D6192D4F-52A9-4421-AF0F-E17E536D7AAA}"/>
                </a:ext>
              </a:extLst>
            </p:cNvPr>
            <p:cNvSpPr/>
            <p:nvPr/>
          </p:nvSpPr>
          <p:spPr>
            <a:xfrm>
              <a:off x="5204635" y="2581185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rgbClr val="FF0000"/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40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دوران</a:t>
              </a:r>
              <a:endParaRPr lang="en-GB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319" name="صورة 41">
              <a:extLst>
                <a:ext uri="{FF2B5EF4-FFF2-40B4-BE49-F238E27FC236}">
                  <a16:creationId xmlns:a16="http://schemas.microsoft.com/office/drawing/2014/main" id="{C4E2B113-7C8B-4543-AFDA-FB1A3A9548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31" t="7841" r="24925" b="2443"/>
            <a:stretch>
              <a:fillRect/>
            </a:stretch>
          </p:blipFill>
          <p:spPr bwMode="auto">
            <a:xfrm>
              <a:off x="4954087" y="2297215"/>
              <a:ext cx="2392648" cy="2411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FDEFE54C-691B-4671-AD69-B5923334A2B2}"/>
              </a:ext>
            </a:extLst>
          </p:cNvPr>
          <p:cNvSpPr/>
          <p:nvPr/>
        </p:nvSpPr>
        <p:spPr>
          <a:xfrm>
            <a:off x="3648501" y="393118"/>
            <a:ext cx="5839328" cy="5556908"/>
          </a:xfrm>
          <a:prstGeom prst="ellipse">
            <a:avLst/>
          </a:prstGeom>
          <a:noFill/>
          <a:ln w="1682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3317" name="صورة 42">
            <a:extLst>
              <a:ext uri="{FF2B5EF4-FFF2-40B4-BE49-F238E27FC236}">
                <a16:creationId xmlns:a16="http://schemas.microsoft.com/office/drawing/2014/main" id="{37AA69CE-36A1-46AB-8C0B-B79526DCA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517" y="2709686"/>
            <a:ext cx="16065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2018" y="1204758"/>
            <a:ext cx="3157268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دولاب الأسئلة</a:t>
            </a:r>
          </a:p>
          <a:p>
            <a:pPr algn="ctr"/>
            <a:r>
              <a:rPr lang="ar-AE" sz="2000" b="1" dirty="0"/>
              <a:t>اخت</a:t>
            </a:r>
            <a:r>
              <a:rPr lang="ar-BH" sz="2000" b="1" dirty="0"/>
              <a:t>يار</a:t>
            </a:r>
            <a:r>
              <a:rPr lang="ar-AE" sz="2000" b="1" dirty="0"/>
              <a:t> </a:t>
            </a:r>
            <a:r>
              <a:rPr lang="ar-BH" sz="2000" b="1" dirty="0"/>
              <a:t>الأ</a:t>
            </a:r>
            <a:r>
              <a:rPr lang="ar-AE" sz="2000" b="1" dirty="0"/>
              <a:t>رق</a:t>
            </a:r>
            <a:r>
              <a:rPr lang="ar-BH" sz="2000" b="1" dirty="0"/>
              <a:t>ا</a:t>
            </a:r>
            <a:r>
              <a:rPr lang="ar-AE" sz="2000" b="1" dirty="0"/>
              <a:t>م </a:t>
            </a:r>
            <a:r>
              <a:rPr lang="ar-BH" sz="2000" b="1" dirty="0"/>
              <a:t>حسب قائمة الأسماء </a:t>
            </a:r>
          </a:p>
        </p:txBody>
      </p:sp>
      <p:sp>
        <p:nvSpPr>
          <p:cNvPr id="16" name="Arrow: Left 4">
            <a:extLst>
              <a:ext uri="{FF2B5EF4-FFF2-40B4-BE49-F238E27FC236}">
                <a16:creationId xmlns:a16="http://schemas.microsoft.com/office/drawing/2014/main" id="{FDCF56CA-F809-4928-B3D0-2F051008C215}"/>
              </a:ext>
            </a:extLst>
          </p:cNvPr>
          <p:cNvSpPr/>
          <p:nvPr/>
        </p:nvSpPr>
        <p:spPr>
          <a:xfrm>
            <a:off x="10000974" y="230230"/>
            <a:ext cx="1683026" cy="2372140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ED943884-1F3B-4CED-BB19-D32B69BB7C22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4428209-9CF3-48D8-AFC6-C1BFDFFD44C9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5132BF8-47DE-4026-B7E7-0038A6BFD658}"/>
              </a:ext>
            </a:extLst>
          </p:cNvPr>
          <p:cNvSpPr/>
          <p:nvPr/>
        </p:nvSpPr>
        <p:spPr>
          <a:xfrm>
            <a:off x="4270509" y="-59675"/>
            <a:ext cx="3480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التقويم البنائي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49644" y="2532185"/>
            <a:ext cx="3692106" cy="237714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chemeClr val="tx1"/>
                </a:solidFill>
              </a:rPr>
              <a:t>ما </a:t>
            </a:r>
            <a:r>
              <a:rPr lang="ar-AE" sz="4400" b="1" dirty="0">
                <a:solidFill>
                  <a:schemeClr val="tx1"/>
                </a:solidFill>
              </a:rPr>
              <a:t>أهمية النفط</a:t>
            </a:r>
            <a:r>
              <a:rPr lang="ar-BH" sz="4400" b="1" dirty="0">
                <a:solidFill>
                  <a:schemeClr val="tx1"/>
                </a:solidFill>
              </a:rPr>
              <a:t> ؟</a:t>
            </a:r>
            <a:endParaRPr lang="en-US" sz="4400" b="1" dirty="0">
              <a:solidFill>
                <a:schemeClr val="tx1"/>
              </a:solidFill>
            </a:endParaRPr>
          </a:p>
        </p:txBody>
      </p:sp>
      <p:grpSp>
        <p:nvGrpSpPr>
          <p:cNvPr id="4" name="مجموعة 27">
            <a:extLst>
              <a:ext uri="{FF2B5EF4-FFF2-40B4-BE49-F238E27FC236}">
                <a16:creationId xmlns:a16="http://schemas.microsoft.com/office/drawing/2014/main" id="{5E507384-2E55-4366-892B-554BA72BA78C}"/>
              </a:ext>
            </a:extLst>
          </p:cNvPr>
          <p:cNvGrpSpPr>
            <a:grpSpLocks/>
          </p:cNvGrpSpPr>
          <p:nvPr/>
        </p:nvGrpSpPr>
        <p:grpSpPr bwMode="auto">
          <a:xfrm>
            <a:off x="3183134" y="-100012"/>
            <a:ext cx="9494837" cy="6571150"/>
            <a:chOff x="2030413" y="533400"/>
            <a:chExt cx="8131175" cy="6054726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0B0E17DD-1B2B-4F7B-83BB-ABF272FAAE7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0413" y="533400"/>
              <a:ext cx="8131175" cy="579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8828733-AE42-4583-BC24-D1D43BF6C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665163"/>
              <a:ext cx="2755900" cy="4146550"/>
            </a:xfrm>
            <a:custGeom>
              <a:avLst/>
              <a:gdLst>
                <a:gd name="T0" fmla="*/ 0 w 4859"/>
                <a:gd name="T1" fmla="*/ 0 h 7288"/>
                <a:gd name="T2" fmla="*/ 1563075697 w 4859"/>
                <a:gd name="T3" fmla="*/ 1572910220 h 7288"/>
                <a:gd name="T4" fmla="*/ 1353657924 w 4859"/>
                <a:gd name="T5" fmla="*/ 2147483646 h 7288"/>
                <a:gd name="T6" fmla="*/ 0 w 4859"/>
                <a:gd name="T7" fmla="*/ 1572910220 h 7288"/>
                <a:gd name="T8" fmla="*/ 0 w 4859"/>
                <a:gd name="T9" fmla="*/ 0 h 7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59" h="7288">
                  <a:moveTo>
                    <a:pt x="0" y="0"/>
                  </a:moveTo>
                  <a:cubicBezTo>
                    <a:pt x="2684" y="0"/>
                    <a:pt x="4859" y="2175"/>
                    <a:pt x="4859" y="4859"/>
                  </a:cubicBezTo>
                  <a:cubicBezTo>
                    <a:pt x="4859" y="5712"/>
                    <a:pt x="4634" y="6550"/>
                    <a:pt x="4208" y="7288"/>
                  </a:cubicBezTo>
                  <a:lnTo>
                    <a:pt x="0" y="4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4948BFE-4C1B-47E0-A3E3-7F216C3FE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401" y="3430588"/>
              <a:ext cx="4773613" cy="3157538"/>
            </a:xfrm>
            <a:custGeom>
              <a:avLst/>
              <a:gdLst>
                <a:gd name="T0" fmla="*/ 2147483646 w 8416"/>
                <a:gd name="T1" fmla="*/ 786210463 h 5550"/>
                <a:gd name="T2" fmla="*/ 572346329 w 8416"/>
                <a:gd name="T3" fmla="*/ 1362031040 h 5550"/>
                <a:gd name="T4" fmla="*/ 0 w 8416"/>
                <a:gd name="T5" fmla="*/ 786210463 h 5550"/>
                <a:gd name="T6" fmla="*/ 1353813323 w 8416"/>
                <a:gd name="T7" fmla="*/ 0 h 5550"/>
                <a:gd name="T8" fmla="*/ 2147483646 w 8416"/>
                <a:gd name="T9" fmla="*/ 786210463 h 5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16" h="5550">
                  <a:moveTo>
                    <a:pt x="8416" y="2429"/>
                  </a:moveTo>
                  <a:cubicBezTo>
                    <a:pt x="7074" y="4753"/>
                    <a:pt x="4103" y="5550"/>
                    <a:pt x="1779" y="4208"/>
                  </a:cubicBezTo>
                  <a:cubicBezTo>
                    <a:pt x="1040" y="3781"/>
                    <a:pt x="426" y="3168"/>
                    <a:pt x="0" y="2429"/>
                  </a:cubicBezTo>
                  <a:lnTo>
                    <a:pt x="4208" y="0"/>
                  </a:lnTo>
                  <a:lnTo>
                    <a:pt x="8416" y="2429"/>
                  </a:ln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097A897-6130-4901-8766-7E53B3F74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665163"/>
              <a:ext cx="3148013" cy="4146550"/>
            </a:xfrm>
            <a:custGeom>
              <a:avLst/>
              <a:gdLst>
                <a:gd name="T0" fmla="*/ 431757073 w 5550"/>
                <a:gd name="T1" fmla="*/ 2147483646 h 7288"/>
                <a:gd name="T2" fmla="*/ 1004108944 w 5550"/>
                <a:gd name="T3" fmla="*/ 210735545 h 7288"/>
                <a:gd name="T4" fmla="*/ 1785583036 w 5550"/>
                <a:gd name="T5" fmla="*/ 0 h 7288"/>
                <a:gd name="T6" fmla="*/ 1785583036 w 5550"/>
                <a:gd name="T7" fmla="*/ 1572910220 h 7288"/>
                <a:gd name="T8" fmla="*/ 431757073 w 5550"/>
                <a:gd name="T9" fmla="*/ 2147483646 h 7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50" h="7288">
                  <a:moveTo>
                    <a:pt x="1342" y="7288"/>
                  </a:moveTo>
                  <a:cubicBezTo>
                    <a:pt x="0" y="4964"/>
                    <a:pt x="797" y="1993"/>
                    <a:pt x="3121" y="651"/>
                  </a:cubicBezTo>
                  <a:cubicBezTo>
                    <a:pt x="3859" y="224"/>
                    <a:pt x="4697" y="0"/>
                    <a:pt x="5550" y="0"/>
                  </a:cubicBezTo>
                  <a:lnTo>
                    <a:pt x="5550" y="4859"/>
                  </a:lnTo>
                  <a:lnTo>
                    <a:pt x="1342" y="7288"/>
                  </a:lnTo>
                  <a:close/>
                </a:path>
              </a:pathLst>
            </a:custGeom>
            <a:solidFill>
              <a:srgbClr val="FFFF6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9" name="Segment 3 Text">
              <a:extLst>
                <a:ext uri="{FF2B5EF4-FFF2-40B4-BE49-F238E27FC236}">
                  <a16:creationId xmlns:a16="http://schemas.microsoft.com/office/drawing/2014/main" id="{67FB1F2A-462F-4BBD-864D-936CFAA2D9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731491">
              <a:off x="6069418" y="1810735"/>
              <a:ext cx="3081271" cy="149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b="1" dirty="0">
                  <a:latin typeface="Arial" panose="020B0604020202020204" pitchFamily="34" charset="0"/>
                </a:rPr>
                <a:t>الطالب</a:t>
              </a:r>
              <a:r>
                <a:rPr lang="ar-BH" altLang="en-US" b="1" dirty="0">
                  <a:latin typeface="Arial" panose="020B0604020202020204" pitchFamily="34" charset="0"/>
                </a:rPr>
                <a:t>ة</a:t>
              </a:r>
              <a:r>
                <a:rPr lang="ar-AE" altLang="en-US" b="1" dirty="0">
                  <a:latin typeface="Arial" panose="020B0604020202020204" pitchFamily="34" charset="0"/>
                </a:rPr>
                <a:t> </a:t>
              </a:r>
              <a:r>
                <a:rPr lang="en-US" altLang="en-US" b="1" dirty="0"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10" name="Segment 2 Text">
              <a:extLst>
                <a:ext uri="{FF2B5EF4-FFF2-40B4-BE49-F238E27FC236}">
                  <a16:creationId xmlns:a16="http://schemas.microsoft.com/office/drawing/2014/main" id="{5488D3AC-27C2-41DF-8CC7-B470A6E005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558848" y="4446439"/>
              <a:ext cx="3081271" cy="149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b="1" dirty="0">
                  <a:latin typeface="Arial" panose="020B0604020202020204" pitchFamily="34" charset="0"/>
                </a:rPr>
                <a:t>الطالب</a:t>
              </a:r>
              <a:r>
                <a:rPr lang="ar-BH" altLang="en-US" b="1" dirty="0">
                  <a:latin typeface="Arial" panose="020B0604020202020204" pitchFamily="34" charset="0"/>
                </a:rPr>
                <a:t>ة</a:t>
              </a:r>
              <a:r>
                <a:rPr lang="ar-AE" altLang="en-US" b="1" dirty="0">
                  <a:latin typeface="Arial" panose="020B0604020202020204" pitchFamily="34" charset="0"/>
                </a:rPr>
                <a:t> </a:t>
              </a:r>
              <a:r>
                <a:rPr lang="en-US" altLang="en-US" b="1" dirty="0"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11" name="Segment 1 Text">
              <a:extLst>
                <a:ext uri="{FF2B5EF4-FFF2-40B4-BE49-F238E27FC236}">
                  <a16:creationId xmlns:a16="http://schemas.microsoft.com/office/drawing/2014/main" id="{9C2884B4-ACEA-4847-8C44-CD9570D6D5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8509" flipH="1">
              <a:off x="3057554" y="1791684"/>
              <a:ext cx="3081271" cy="149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b="1" dirty="0">
                  <a:latin typeface="Arial" panose="020B0604020202020204" pitchFamily="34" charset="0"/>
                </a:rPr>
                <a:t>الطالب</a:t>
              </a:r>
              <a:r>
                <a:rPr lang="ar-BH" altLang="en-US" b="1" dirty="0">
                  <a:latin typeface="Arial" panose="020B0604020202020204" pitchFamily="34" charset="0"/>
                </a:rPr>
                <a:t>ة</a:t>
              </a:r>
              <a:r>
                <a:rPr lang="ar-AE" altLang="en-US" b="1" dirty="0">
                  <a:latin typeface="Arial" panose="020B0604020202020204" pitchFamily="34" charset="0"/>
                </a:rPr>
                <a:t> </a:t>
              </a:r>
              <a:r>
                <a:rPr lang="en-US" altLang="en-US" b="1" dirty="0">
                  <a:latin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2" name="صورة 42">
            <a:extLst>
              <a:ext uri="{FF2B5EF4-FFF2-40B4-BE49-F238E27FC236}">
                <a16:creationId xmlns:a16="http://schemas.microsoft.com/office/drawing/2014/main" id="{0C9ED1A5-0B18-477D-B2B0-2ED4EDCAD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09" y="2366286"/>
            <a:ext cx="16065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مجموعة 39">
            <a:extLst>
              <a:ext uri="{FF2B5EF4-FFF2-40B4-BE49-F238E27FC236}">
                <a16:creationId xmlns:a16="http://schemas.microsoft.com/office/drawing/2014/main" id="{22AB053F-140C-4202-B658-B0C77049AEF1}"/>
              </a:ext>
            </a:extLst>
          </p:cNvPr>
          <p:cNvGrpSpPr>
            <a:grpSpLocks/>
          </p:cNvGrpSpPr>
          <p:nvPr/>
        </p:nvGrpSpPr>
        <p:grpSpPr bwMode="auto">
          <a:xfrm>
            <a:off x="6753336" y="1756045"/>
            <a:ext cx="2392362" cy="2411412"/>
            <a:chOff x="4954087" y="2297215"/>
            <a:chExt cx="2392648" cy="2411967"/>
          </a:xfrm>
        </p:grpSpPr>
        <p:sp>
          <p:nvSpPr>
            <p:cNvPr id="14" name="Spin Button">
              <a:extLst>
                <a:ext uri="{FF2B5EF4-FFF2-40B4-BE49-F238E27FC236}">
                  <a16:creationId xmlns:a16="http://schemas.microsoft.com/office/drawing/2014/main" id="{DF84B023-2441-4086-8762-76BF6B4719B9}"/>
                </a:ext>
              </a:extLst>
            </p:cNvPr>
            <p:cNvSpPr/>
            <p:nvPr/>
          </p:nvSpPr>
          <p:spPr>
            <a:xfrm>
              <a:off x="5204635" y="2581185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rgbClr val="FF0000"/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40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دوران</a:t>
              </a:r>
              <a:endParaRPr lang="en-GB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صورة 41">
              <a:extLst>
                <a:ext uri="{FF2B5EF4-FFF2-40B4-BE49-F238E27FC236}">
                  <a16:creationId xmlns:a16="http://schemas.microsoft.com/office/drawing/2014/main" id="{D262C975-37BB-48AF-B09B-4A1A8FD098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31" t="7841" r="24925" b="2443"/>
            <a:stretch>
              <a:fillRect/>
            </a:stretch>
          </p:blipFill>
          <p:spPr bwMode="auto">
            <a:xfrm>
              <a:off x="4954087" y="2297215"/>
              <a:ext cx="2392648" cy="2411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D4CFE6A-AFE6-4B96-B9F5-5B4248123D9B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F45CF44-F19F-4FEC-9521-4C46A239762A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A95D02A2-2354-4E96-A787-B1742F895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49"/>
            <a:ext cx="12192000" cy="7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B2954DD-1C68-4AFC-94CE-69D1B179945A}"/>
              </a:ext>
            </a:extLst>
          </p:cNvPr>
          <p:cNvSpPr/>
          <p:nvPr/>
        </p:nvSpPr>
        <p:spPr>
          <a:xfrm>
            <a:off x="104173" y="2674471"/>
            <a:ext cx="11933498" cy="4529823"/>
          </a:xfrm>
          <a:prstGeom prst="rect">
            <a:avLst/>
          </a:prstGeom>
          <a:blipFill dpi="0" rotWithShape="1">
            <a:blip r:embed="rId3">
              <a:alphaModFix amt="7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4ACD39-4E74-4308-9788-683C17284188}"/>
              </a:ext>
            </a:extLst>
          </p:cNvPr>
          <p:cNvSpPr/>
          <p:nvPr/>
        </p:nvSpPr>
        <p:spPr>
          <a:xfrm>
            <a:off x="1546226" y="857250"/>
            <a:ext cx="9147175" cy="1790700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38B6803-943D-455B-B224-7FD46AACCBEA}"/>
              </a:ext>
            </a:extLst>
          </p:cNvPr>
          <p:cNvSpPr/>
          <p:nvPr/>
        </p:nvSpPr>
        <p:spPr>
          <a:xfrm rot="21027577">
            <a:off x="1804989" y="2573338"/>
            <a:ext cx="287337" cy="241300"/>
          </a:xfrm>
          <a:prstGeom prst="parallelogram">
            <a:avLst/>
          </a:prstGeom>
          <a:gradFill flip="none" rotWithShape="1">
            <a:gsLst>
              <a:gs pos="74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  <a:gs pos="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F9D2DEB-F655-4D6D-BCE8-9EB0F5FD0EA3}"/>
              </a:ext>
            </a:extLst>
          </p:cNvPr>
          <p:cNvSpPr/>
          <p:nvPr/>
        </p:nvSpPr>
        <p:spPr>
          <a:xfrm>
            <a:off x="-534366" y="2586038"/>
            <a:ext cx="8224385" cy="3546712"/>
          </a:xfrm>
          <a:custGeom>
            <a:avLst/>
            <a:gdLst>
              <a:gd name="connsiteX0" fmla="*/ 334961 w 10680693"/>
              <a:gd name="connsiteY0" fmla="*/ 0 h 4728949"/>
              <a:gd name="connsiteX1" fmla="*/ 10671273 w 10680693"/>
              <a:gd name="connsiteY1" fmla="*/ 4556053 h 4728949"/>
              <a:gd name="connsiteX2" fmla="*/ 10680693 w 10680693"/>
              <a:gd name="connsiteY2" fmla="*/ 4728949 h 4728949"/>
              <a:gd name="connsiteX3" fmla="*/ 4492998 w 10680693"/>
              <a:gd name="connsiteY3" fmla="*/ 4728949 h 4728949"/>
              <a:gd name="connsiteX4" fmla="*/ 4726064 w 10680693"/>
              <a:gd name="connsiteY4" fmla="*/ 4658403 h 4728949"/>
              <a:gd name="connsiteX5" fmla="*/ 7089451 w 10680693"/>
              <a:gd name="connsiteY5" fmla="*/ 2847272 h 4728949"/>
              <a:gd name="connsiteX6" fmla="*/ 534676 w 10680693"/>
              <a:gd name="connsiteY6" fmla="*/ 197497 h 4728949"/>
              <a:gd name="connsiteX7" fmla="*/ 0 w 10680693"/>
              <a:gd name="connsiteY7" fmla="*/ 146723 h 4728949"/>
              <a:gd name="connsiteX8" fmla="*/ 0 w 10680693"/>
              <a:gd name="connsiteY8" fmla="*/ 3931 h 4728949"/>
              <a:gd name="connsiteX0" fmla="*/ 334961 w 10680693"/>
              <a:gd name="connsiteY0" fmla="*/ 0 h 4728949"/>
              <a:gd name="connsiteX1" fmla="*/ 10671273 w 10680693"/>
              <a:gd name="connsiteY1" fmla="*/ 4556053 h 4728949"/>
              <a:gd name="connsiteX2" fmla="*/ 10680693 w 10680693"/>
              <a:gd name="connsiteY2" fmla="*/ 4728949 h 4728949"/>
              <a:gd name="connsiteX3" fmla="*/ 4492998 w 10680693"/>
              <a:gd name="connsiteY3" fmla="*/ 4728949 h 4728949"/>
              <a:gd name="connsiteX4" fmla="*/ 4726064 w 10680693"/>
              <a:gd name="connsiteY4" fmla="*/ 4658403 h 4728949"/>
              <a:gd name="connsiteX5" fmla="*/ 7089451 w 10680693"/>
              <a:gd name="connsiteY5" fmla="*/ 2847272 h 4728949"/>
              <a:gd name="connsiteX6" fmla="*/ 534676 w 10680693"/>
              <a:gd name="connsiteY6" fmla="*/ 197497 h 4728949"/>
              <a:gd name="connsiteX7" fmla="*/ 0 w 10680693"/>
              <a:gd name="connsiteY7" fmla="*/ 146723 h 4728949"/>
              <a:gd name="connsiteX8" fmla="*/ 0 w 10680693"/>
              <a:gd name="connsiteY8" fmla="*/ 3931 h 4728949"/>
              <a:gd name="connsiteX9" fmla="*/ 334961 w 10680693"/>
              <a:gd name="connsiteY9" fmla="*/ 0 h 472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0693" h="4728949">
                <a:moveTo>
                  <a:pt x="334961" y="0"/>
                </a:moveTo>
                <a:cubicBezTo>
                  <a:pt x="5853310" y="342900"/>
                  <a:pt x="10394074" y="2018174"/>
                  <a:pt x="10671273" y="4556053"/>
                </a:cubicBezTo>
                <a:lnTo>
                  <a:pt x="10680693" y="4728949"/>
                </a:lnTo>
                <a:lnTo>
                  <a:pt x="4492998" y="4728949"/>
                </a:lnTo>
                <a:lnTo>
                  <a:pt x="4726064" y="4658403"/>
                </a:lnTo>
                <a:cubicBezTo>
                  <a:pt x="6202522" y="4166225"/>
                  <a:pt x="7089451" y="3535244"/>
                  <a:pt x="7089451" y="2847272"/>
                </a:cubicBezTo>
                <a:cubicBezTo>
                  <a:pt x="7089451" y="1643324"/>
                  <a:pt x="4373230" y="613903"/>
                  <a:pt x="534676" y="197497"/>
                </a:cubicBezTo>
                <a:lnTo>
                  <a:pt x="0" y="146723"/>
                </a:lnTo>
                <a:lnTo>
                  <a:pt x="0" y="3931"/>
                </a:lnTo>
                <a:lnTo>
                  <a:pt x="334961" y="0"/>
                </a:lnTo>
                <a:close/>
              </a:path>
            </a:pathLst>
          </a:custGeom>
          <a:solidFill>
            <a:schemeClr val="tx2">
              <a:lumMod val="50000"/>
              <a:alpha val="38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070CDB9E-9EDC-4FA9-ADCF-162EDD4E8BCC}"/>
              </a:ext>
            </a:extLst>
          </p:cNvPr>
          <p:cNvSpPr/>
          <p:nvPr/>
        </p:nvSpPr>
        <p:spPr>
          <a:xfrm rot="21251497">
            <a:off x="6592888" y="4187826"/>
            <a:ext cx="506412" cy="703263"/>
          </a:xfrm>
          <a:prstGeom prst="parallelogram">
            <a:avLst/>
          </a:prstGeom>
          <a:gradFill flip="none" rotWithShape="1">
            <a:gsLst>
              <a:gs pos="74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  <a:gs pos="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F805C501-6CFB-4156-9305-8E3AD3AB7E2F}"/>
              </a:ext>
            </a:extLst>
          </p:cNvPr>
          <p:cNvSpPr/>
          <p:nvPr/>
        </p:nvSpPr>
        <p:spPr>
          <a:xfrm rot="20977126">
            <a:off x="5634038" y="3417889"/>
            <a:ext cx="442912" cy="657225"/>
          </a:xfrm>
          <a:prstGeom prst="parallelogram">
            <a:avLst/>
          </a:prstGeom>
          <a:gradFill flip="none" rotWithShape="1">
            <a:gsLst>
              <a:gs pos="74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  <a:gs pos="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CC2498C9-9356-4992-B43D-0FD13E2376A4}"/>
              </a:ext>
            </a:extLst>
          </p:cNvPr>
          <p:cNvSpPr/>
          <p:nvPr/>
        </p:nvSpPr>
        <p:spPr>
          <a:xfrm rot="21133462">
            <a:off x="3409951" y="2714626"/>
            <a:ext cx="334963" cy="500063"/>
          </a:xfrm>
          <a:prstGeom prst="parallelogram">
            <a:avLst/>
          </a:prstGeom>
          <a:gradFill flip="none" rotWithShape="1">
            <a:gsLst>
              <a:gs pos="74000">
                <a:schemeClr val="tx1">
                  <a:lumMod val="65000"/>
                  <a:lumOff val="35000"/>
                </a:schemeClr>
              </a:gs>
              <a:gs pos="44000">
                <a:schemeClr val="bg1">
                  <a:lumMod val="50000"/>
                </a:schemeClr>
              </a:gs>
              <a:gs pos="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11F93FE-02EB-4593-B95C-CEA3FE1CB013}"/>
              </a:ext>
            </a:extLst>
          </p:cNvPr>
          <p:cNvSpPr/>
          <p:nvPr/>
        </p:nvSpPr>
        <p:spPr>
          <a:xfrm>
            <a:off x="1522754" y="2444749"/>
            <a:ext cx="8013700" cy="4643659"/>
          </a:xfrm>
          <a:custGeom>
            <a:avLst/>
            <a:gdLst>
              <a:gd name="connsiteX0" fmla="*/ 334961 w 10680693"/>
              <a:gd name="connsiteY0" fmla="*/ 0 h 4728949"/>
              <a:gd name="connsiteX1" fmla="*/ 10671273 w 10680693"/>
              <a:gd name="connsiteY1" fmla="*/ 4556053 h 4728949"/>
              <a:gd name="connsiteX2" fmla="*/ 10680693 w 10680693"/>
              <a:gd name="connsiteY2" fmla="*/ 4728949 h 4728949"/>
              <a:gd name="connsiteX3" fmla="*/ 4492998 w 10680693"/>
              <a:gd name="connsiteY3" fmla="*/ 4728949 h 4728949"/>
              <a:gd name="connsiteX4" fmla="*/ 4726064 w 10680693"/>
              <a:gd name="connsiteY4" fmla="*/ 4658403 h 4728949"/>
              <a:gd name="connsiteX5" fmla="*/ 7089451 w 10680693"/>
              <a:gd name="connsiteY5" fmla="*/ 2847272 h 4728949"/>
              <a:gd name="connsiteX6" fmla="*/ 534676 w 10680693"/>
              <a:gd name="connsiteY6" fmla="*/ 197497 h 4728949"/>
              <a:gd name="connsiteX7" fmla="*/ 0 w 10680693"/>
              <a:gd name="connsiteY7" fmla="*/ 146723 h 4728949"/>
              <a:gd name="connsiteX8" fmla="*/ 0 w 10680693"/>
              <a:gd name="connsiteY8" fmla="*/ 3931 h 4728949"/>
              <a:gd name="connsiteX0" fmla="*/ 334961 w 10680693"/>
              <a:gd name="connsiteY0" fmla="*/ 0 h 4728949"/>
              <a:gd name="connsiteX1" fmla="*/ 10671273 w 10680693"/>
              <a:gd name="connsiteY1" fmla="*/ 4556053 h 4728949"/>
              <a:gd name="connsiteX2" fmla="*/ 10680693 w 10680693"/>
              <a:gd name="connsiteY2" fmla="*/ 4728949 h 4728949"/>
              <a:gd name="connsiteX3" fmla="*/ 4492998 w 10680693"/>
              <a:gd name="connsiteY3" fmla="*/ 4728949 h 4728949"/>
              <a:gd name="connsiteX4" fmla="*/ 4726064 w 10680693"/>
              <a:gd name="connsiteY4" fmla="*/ 4658403 h 4728949"/>
              <a:gd name="connsiteX5" fmla="*/ 7089451 w 10680693"/>
              <a:gd name="connsiteY5" fmla="*/ 2847272 h 4728949"/>
              <a:gd name="connsiteX6" fmla="*/ 534676 w 10680693"/>
              <a:gd name="connsiteY6" fmla="*/ 197497 h 4728949"/>
              <a:gd name="connsiteX7" fmla="*/ 0 w 10680693"/>
              <a:gd name="connsiteY7" fmla="*/ 146723 h 4728949"/>
              <a:gd name="connsiteX8" fmla="*/ 0 w 10680693"/>
              <a:gd name="connsiteY8" fmla="*/ 3931 h 4728949"/>
              <a:gd name="connsiteX9" fmla="*/ 334961 w 10680693"/>
              <a:gd name="connsiteY9" fmla="*/ 0 h 4728949"/>
              <a:gd name="connsiteX0" fmla="*/ 339194 w 10684926"/>
              <a:gd name="connsiteY0" fmla="*/ 13080 h 4742029"/>
              <a:gd name="connsiteX1" fmla="*/ 10675506 w 10684926"/>
              <a:gd name="connsiteY1" fmla="*/ 4569133 h 4742029"/>
              <a:gd name="connsiteX2" fmla="*/ 10684926 w 10684926"/>
              <a:gd name="connsiteY2" fmla="*/ 4742029 h 4742029"/>
              <a:gd name="connsiteX3" fmla="*/ 4497231 w 10684926"/>
              <a:gd name="connsiteY3" fmla="*/ 4742029 h 4742029"/>
              <a:gd name="connsiteX4" fmla="*/ 4730297 w 10684926"/>
              <a:gd name="connsiteY4" fmla="*/ 4671483 h 4742029"/>
              <a:gd name="connsiteX5" fmla="*/ 7093684 w 10684926"/>
              <a:gd name="connsiteY5" fmla="*/ 2860352 h 4742029"/>
              <a:gd name="connsiteX6" fmla="*/ 538909 w 10684926"/>
              <a:gd name="connsiteY6" fmla="*/ 210577 h 4742029"/>
              <a:gd name="connsiteX7" fmla="*/ 4233 w 10684926"/>
              <a:gd name="connsiteY7" fmla="*/ 159803 h 4742029"/>
              <a:gd name="connsiteX8" fmla="*/ 0 w 10684926"/>
              <a:gd name="connsiteY8" fmla="*/ 78 h 4742029"/>
              <a:gd name="connsiteX9" fmla="*/ 339194 w 10684926"/>
              <a:gd name="connsiteY9" fmla="*/ 13080 h 474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4926" h="4742029">
                <a:moveTo>
                  <a:pt x="339194" y="13080"/>
                </a:moveTo>
                <a:cubicBezTo>
                  <a:pt x="5857543" y="355980"/>
                  <a:pt x="10398307" y="2031254"/>
                  <a:pt x="10675506" y="4569133"/>
                </a:cubicBezTo>
                <a:lnTo>
                  <a:pt x="10684926" y="4742029"/>
                </a:lnTo>
                <a:lnTo>
                  <a:pt x="4497231" y="4742029"/>
                </a:lnTo>
                <a:lnTo>
                  <a:pt x="4730297" y="4671483"/>
                </a:lnTo>
                <a:cubicBezTo>
                  <a:pt x="6206755" y="4179305"/>
                  <a:pt x="7093684" y="3548324"/>
                  <a:pt x="7093684" y="2860352"/>
                </a:cubicBezTo>
                <a:cubicBezTo>
                  <a:pt x="7093684" y="1656404"/>
                  <a:pt x="4377463" y="626983"/>
                  <a:pt x="538909" y="210577"/>
                </a:cubicBezTo>
                <a:lnTo>
                  <a:pt x="4233" y="159803"/>
                </a:lnTo>
                <a:lnTo>
                  <a:pt x="0" y="78"/>
                </a:lnTo>
                <a:cubicBezTo>
                  <a:pt x="111654" y="-1232"/>
                  <a:pt x="227540" y="14390"/>
                  <a:pt x="339194" y="1308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75000"/>
                </a:schemeClr>
              </a:gs>
              <a:gs pos="5100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F748247-1F11-49D4-9B3E-F65F06B836F7}"/>
              </a:ext>
            </a:extLst>
          </p:cNvPr>
          <p:cNvSpPr/>
          <p:nvPr/>
        </p:nvSpPr>
        <p:spPr>
          <a:xfrm>
            <a:off x="1466229" y="2455877"/>
            <a:ext cx="8093071" cy="3547199"/>
          </a:xfrm>
          <a:custGeom>
            <a:avLst/>
            <a:gdLst>
              <a:gd name="connsiteX0" fmla="*/ 334961 w 10680693"/>
              <a:gd name="connsiteY0" fmla="*/ 0 h 4728949"/>
              <a:gd name="connsiteX1" fmla="*/ 10671273 w 10680693"/>
              <a:gd name="connsiteY1" fmla="*/ 4556053 h 4728949"/>
              <a:gd name="connsiteX2" fmla="*/ 10680693 w 10680693"/>
              <a:gd name="connsiteY2" fmla="*/ 4728949 h 4728949"/>
              <a:gd name="connsiteX3" fmla="*/ 4492998 w 10680693"/>
              <a:gd name="connsiteY3" fmla="*/ 4728949 h 4728949"/>
              <a:gd name="connsiteX4" fmla="*/ 4726064 w 10680693"/>
              <a:gd name="connsiteY4" fmla="*/ 4658403 h 4728949"/>
              <a:gd name="connsiteX5" fmla="*/ 7089451 w 10680693"/>
              <a:gd name="connsiteY5" fmla="*/ 2847272 h 4728949"/>
              <a:gd name="connsiteX6" fmla="*/ 534676 w 10680693"/>
              <a:gd name="connsiteY6" fmla="*/ 197497 h 4728949"/>
              <a:gd name="connsiteX7" fmla="*/ 0 w 10680693"/>
              <a:gd name="connsiteY7" fmla="*/ 146723 h 4728949"/>
              <a:gd name="connsiteX8" fmla="*/ 0 w 10680693"/>
              <a:gd name="connsiteY8" fmla="*/ 3931 h 4728949"/>
              <a:gd name="connsiteX0" fmla="*/ 334961 w 10680693"/>
              <a:gd name="connsiteY0" fmla="*/ 0 h 4728949"/>
              <a:gd name="connsiteX1" fmla="*/ 10671273 w 10680693"/>
              <a:gd name="connsiteY1" fmla="*/ 4556053 h 4728949"/>
              <a:gd name="connsiteX2" fmla="*/ 10680693 w 10680693"/>
              <a:gd name="connsiteY2" fmla="*/ 4728949 h 4728949"/>
              <a:gd name="connsiteX3" fmla="*/ 4492998 w 10680693"/>
              <a:gd name="connsiteY3" fmla="*/ 4728949 h 4728949"/>
              <a:gd name="connsiteX4" fmla="*/ 4726064 w 10680693"/>
              <a:gd name="connsiteY4" fmla="*/ 4658403 h 4728949"/>
              <a:gd name="connsiteX5" fmla="*/ 7089451 w 10680693"/>
              <a:gd name="connsiteY5" fmla="*/ 2847272 h 4728949"/>
              <a:gd name="connsiteX6" fmla="*/ 534676 w 10680693"/>
              <a:gd name="connsiteY6" fmla="*/ 197497 h 4728949"/>
              <a:gd name="connsiteX7" fmla="*/ 0 w 10680693"/>
              <a:gd name="connsiteY7" fmla="*/ 146723 h 4728949"/>
              <a:gd name="connsiteX8" fmla="*/ 0 w 10680693"/>
              <a:gd name="connsiteY8" fmla="*/ 3931 h 4728949"/>
              <a:gd name="connsiteX9" fmla="*/ 334961 w 10680693"/>
              <a:gd name="connsiteY9" fmla="*/ 0 h 4728949"/>
              <a:gd name="connsiteX0" fmla="*/ 445028 w 10790760"/>
              <a:gd name="connsiteY0" fmla="*/ 648 h 4729597"/>
              <a:gd name="connsiteX1" fmla="*/ 10781340 w 10790760"/>
              <a:gd name="connsiteY1" fmla="*/ 4556701 h 4729597"/>
              <a:gd name="connsiteX2" fmla="*/ 10790760 w 10790760"/>
              <a:gd name="connsiteY2" fmla="*/ 4729597 h 4729597"/>
              <a:gd name="connsiteX3" fmla="*/ 4603065 w 10790760"/>
              <a:gd name="connsiteY3" fmla="*/ 4729597 h 4729597"/>
              <a:gd name="connsiteX4" fmla="*/ 4836131 w 10790760"/>
              <a:gd name="connsiteY4" fmla="*/ 4659051 h 4729597"/>
              <a:gd name="connsiteX5" fmla="*/ 7199518 w 10790760"/>
              <a:gd name="connsiteY5" fmla="*/ 2847920 h 4729597"/>
              <a:gd name="connsiteX6" fmla="*/ 644743 w 10790760"/>
              <a:gd name="connsiteY6" fmla="*/ 198145 h 4729597"/>
              <a:gd name="connsiteX7" fmla="*/ 110067 w 10790760"/>
              <a:gd name="connsiteY7" fmla="*/ 147371 h 4729597"/>
              <a:gd name="connsiteX8" fmla="*/ 0 w 10790760"/>
              <a:gd name="connsiteY8" fmla="*/ 346 h 4729597"/>
              <a:gd name="connsiteX9" fmla="*/ 445028 w 10790760"/>
              <a:gd name="connsiteY9" fmla="*/ 648 h 4729597"/>
              <a:gd name="connsiteX0" fmla="*/ 445028 w 10790760"/>
              <a:gd name="connsiteY0" fmla="*/ 648 h 4729597"/>
              <a:gd name="connsiteX1" fmla="*/ 10781340 w 10790760"/>
              <a:gd name="connsiteY1" fmla="*/ 4556701 h 4729597"/>
              <a:gd name="connsiteX2" fmla="*/ 10790760 w 10790760"/>
              <a:gd name="connsiteY2" fmla="*/ 4729597 h 4729597"/>
              <a:gd name="connsiteX3" fmla="*/ 4603065 w 10790760"/>
              <a:gd name="connsiteY3" fmla="*/ 4729597 h 4729597"/>
              <a:gd name="connsiteX4" fmla="*/ 4836131 w 10790760"/>
              <a:gd name="connsiteY4" fmla="*/ 4659051 h 4729597"/>
              <a:gd name="connsiteX5" fmla="*/ 7199518 w 10790760"/>
              <a:gd name="connsiteY5" fmla="*/ 2847920 h 4729597"/>
              <a:gd name="connsiteX6" fmla="*/ 644743 w 10790760"/>
              <a:gd name="connsiteY6" fmla="*/ 198145 h 4729597"/>
              <a:gd name="connsiteX7" fmla="*/ 25401 w 10790760"/>
              <a:gd name="connsiteY7" fmla="*/ 151604 h 4729597"/>
              <a:gd name="connsiteX8" fmla="*/ 0 w 10790760"/>
              <a:gd name="connsiteY8" fmla="*/ 346 h 4729597"/>
              <a:gd name="connsiteX9" fmla="*/ 445028 w 10790760"/>
              <a:gd name="connsiteY9" fmla="*/ 648 h 472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90760" h="4729597">
                <a:moveTo>
                  <a:pt x="445028" y="648"/>
                </a:moveTo>
                <a:cubicBezTo>
                  <a:pt x="5963377" y="343548"/>
                  <a:pt x="10504141" y="2018822"/>
                  <a:pt x="10781340" y="4556701"/>
                </a:cubicBezTo>
                <a:lnTo>
                  <a:pt x="10790760" y="4729597"/>
                </a:lnTo>
                <a:lnTo>
                  <a:pt x="4603065" y="4729597"/>
                </a:lnTo>
                <a:lnTo>
                  <a:pt x="4836131" y="4659051"/>
                </a:lnTo>
                <a:cubicBezTo>
                  <a:pt x="6312589" y="4166873"/>
                  <a:pt x="7199518" y="3535892"/>
                  <a:pt x="7199518" y="2847920"/>
                </a:cubicBezTo>
                <a:cubicBezTo>
                  <a:pt x="7199518" y="1643972"/>
                  <a:pt x="4483297" y="614551"/>
                  <a:pt x="644743" y="198145"/>
                </a:cubicBezTo>
                <a:lnTo>
                  <a:pt x="25401" y="151604"/>
                </a:lnTo>
                <a:lnTo>
                  <a:pt x="0" y="346"/>
                </a:lnTo>
                <a:cubicBezTo>
                  <a:pt x="111654" y="-964"/>
                  <a:pt x="333374" y="1958"/>
                  <a:pt x="445028" y="648"/>
                </a:cubicBezTo>
                <a:close/>
              </a:path>
            </a:pathLst>
          </a:custGeom>
          <a:noFill/>
          <a:ln w="76200">
            <a:gradFill>
              <a:gsLst>
                <a:gs pos="93805">
                  <a:srgbClr val="323E4E"/>
                </a:gs>
                <a:gs pos="37185">
                  <a:srgbClr val="FFFFFF"/>
                </a:gs>
                <a:gs pos="0">
                  <a:schemeClr val="bg1">
                    <a:alpha val="24000"/>
                  </a:schemeClr>
                </a:gs>
                <a:gs pos="67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CF7BA76-6DA2-417B-905F-4CF928954A56}"/>
              </a:ext>
            </a:extLst>
          </p:cNvPr>
          <p:cNvSpPr/>
          <p:nvPr/>
        </p:nvSpPr>
        <p:spPr>
          <a:xfrm>
            <a:off x="2109788" y="2528887"/>
            <a:ext cx="5866949" cy="3386138"/>
          </a:xfrm>
          <a:custGeom>
            <a:avLst/>
            <a:gdLst>
              <a:gd name="connsiteX0" fmla="*/ 6953250 w 7726384"/>
              <a:gd name="connsiteY0" fmla="*/ 4591050 h 4591050"/>
              <a:gd name="connsiteX1" fmla="*/ 7086600 w 7726384"/>
              <a:gd name="connsiteY1" fmla="*/ 2152650 h 4591050"/>
              <a:gd name="connsiteX2" fmla="*/ 0 w 7726384"/>
              <a:gd name="connsiteY2" fmla="*/ 0 h 4591050"/>
              <a:gd name="connsiteX0" fmla="*/ 6953250 w 7652777"/>
              <a:gd name="connsiteY0" fmla="*/ 4591050 h 4591050"/>
              <a:gd name="connsiteX1" fmla="*/ 7086600 w 7652777"/>
              <a:gd name="connsiteY1" fmla="*/ 2152650 h 4591050"/>
              <a:gd name="connsiteX2" fmla="*/ 0 w 7652777"/>
              <a:gd name="connsiteY2" fmla="*/ 0 h 4591050"/>
              <a:gd name="connsiteX0" fmla="*/ 6953250 w 7652777"/>
              <a:gd name="connsiteY0" fmla="*/ 4591050 h 4591050"/>
              <a:gd name="connsiteX1" fmla="*/ 7086600 w 7652777"/>
              <a:gd name="connsiteY1" fmla="*/ 2152650 h 4591050"/>
              <a:gd name="connsiteX2" fmla="*/ 0 w 7652777"/>
              <a:gd name="connsiteY2" fmla="*/ 0 h 4591050"/>
              <a:gd name="connsiteX0" fmla="*/ 6953250 w 7652777"/>
              <a:gd name="connsiteY0" fmla="*/ 4591050 h 4591050"/>
              <a:gd name="connsiteX1" fmla="*/ 7086600 w 7652777"/>
              <a:gd name="connsiteY1" fmla="*/ 2152650 h 4591050"/>
              <a:gd name="connsiteX2" fmla="*/ 0 w 7652777"/>
              <a:gd name="connsiteY2" fmla="*/ 0 h 4591050"/>
              <a:gd name="connsiteX0" fmla="*/ 7239000 w 7860780"/>
              <a:gd name="connsiteY0" fmla="*/ 4552950 h 4552950"/>
              <a:gd name="connsiteX1" fmla="*/ 7086600 w 7860780"/>
              <a:gd name="connsiteY1" fmla="*/ 2152650 h 4552950"/>
              <a:gd name="connsiteX2" fmla="*/ 0 w 7860780"/>
              <a:gd name="connsiteY2" fmla="*/ 0 h 4552950"/>
              <a:gd name="connsiteX0" fmla="*/ 7239000 w 7860780"/>
              <a:gd name="connsiteY0" fmla="*/ 4552950 h 4552950"/>
              <a:gd name="connsiteX1" fmla="*/ 7086600 w 7860780"/>
              <a:gd name="connsiteY1" fmla="*/ 2152650 h 4552950"/>
              <a:gd name="connsiteX2" fmla="*/ 0 w 7860780"/>
              <a:gd name="connsiteY2" fmla="*/ 0 h 4552950"/>
              <a:gd name="connsiteX0" fmla="*/ 7239000 w 7845652"/>
              <a:gd name="connsiteY0" fmla="*/ 4552950 h 4552950"/>
              <a:gd name="connsiteX1" fmla="*/ 7086600 w 7845652"/>
              <a:gd name="connsiteY1" fmla="*/ 2152650 h 4552950"/>
              <a:gd name="connsiteX2" fmla="*/ 0 w 7845652"/>
              <a:gd name="connsiteY2" fmla="*/ 0 h 4552950"/>
              <a:gd name="connsiteX0" fmla="*/ 7239000 w 7845652"/>
              <a:gd name="connsiteY0" fmla="*/ 4552950 h 4552950"/>
              <a:gd name="connsiteX1" fmla="*/ 7086600 w 7845652"/>
              <a:gd name="connsiteY1" fmla="*/ 2152650 h 4552950"/>
              <a:gd name="connsiteX2" fmla="*/ 0 w 7845652"/>
              <a:gd name="connsiteY2" fmla="*/ 0 h 4552950"/>
              <a:gd name="connsiteX0" fmla="*/ 7239000 w 7845652"/>
              <a:gd name="connsiteY0" fmla="*/ 4552950 h 4552950"/>
              <a:gd name="connsiteX1" fmla="*/ 7086600 w 7845652"/>
              <a:gd name="connsiteY1" fmla="*/ 2152650 h 4552950"/>
              <a:gd name="connsiteX2" fmla="*/ 0 w 7845652"/>
              <a:gd name="connsiteY2" fmla="*/ 0 h 4552950"/>
              <a:gd name="connsiteX0" fmla="*/ 7505700 w 8010268"/>
              <a:gd name="connsiteY0" fmla="*/ 4514850 h 4514850"/>
              <a:gd name="connsiteX1" fmla="*/ 7086600 w 8010268"/>
              <a:gd name="connsiteY1" fmla="*/ 2152650 h 4514850"/>
              <a:gd name="connsiteX2" fmla="*/ 0 w 8010268"/>
              <a:gd name="connsiteY2" fmla="*/ 0 h 4514850"/>
              <a:gd name="connsiteX0" fmla="*/ 7505700 w 7859225"/>
              <a:gd name="connsiteY0" fmla="*/ 4514850 h 4514850"/>
              <a:gd name="connsiteX1" fmla="*/ 7086600 w 7859225"/>
              <a:gd name="connsiteY1" fmla="*/ 2152650 h 4514850"/>
              <a:gd name="connsiteX2" fmla="*/ 0 w 7859225"/>
              <a:gd name="connsiteY2" fmla="*/ 0 h 4514850"/>
              <a:gd name="connsiteX0" fmla="*/ 7505700 w 7859225"/>
              <a:gd name="connsiteY0" fmla="*/ 4514850 h 4514850"/>
              <a:gd name="connsiteX1" fmla="*/ 7086600 w 7859225"/>
              <a:gd name="connsiteY1" fmla="*/ 2152650 h 4514850"/>
              <a:gd name="connsiteX2" fmla="*/ 0 w 7859225"/>
              <a:gd name="connsiteY2" fmla="*/ 0 h 4514850"/>
              <a:gd name="connsiteX0" fmla="*/ 7505700 w 7829487"/>
              <a:gd name="connsiteY0" fmla="*/ 4514850 h 4514850"/>
              <a:gd name="connsiteX1" fmla="*/ 7086600 w 7829487"/>
              <a:gd name="connsiteY1" fmla="*/ 2152650 h 4514850"/>
              <a:gd name="connsiteX2" fmla="*/ 0 w 7829487"/>
              <a:gd name="connsiteY2" fmla="*/ 0 h 4514850"/>
              <a:gd name="connsiteX0" fmla="*/ 7505700 w 7829487"/>
              <a:gd name="connsiteY0" fmla="*/ 4514850 h 4514850"/>
              <a:gd name="connsiteX1" fmla="*/ 7086600 w 7829487"/>
              <a:gd name="connsiteY1" fmla="*/ 2152650 h 4514850"/>
              <a:gd name="connsiteX2" fmla="*/ 0 w 7829487"/>
              <a:gd name="connsiteY2" fmla="*/ 0 h 4514850"/>
              <a:gd name="connsiteX0" fmla="*/ 7505700 w 7829487"/>
              <a:gd name="connsiteY0" fmla="*/ 4514850 h 4514850"/>
              <a:gd name="connsiteX1" fmla="*/ 7086600 w 7829487"/>
              <a:gd name="connsiteY1" fmla="*/ 2152650 h 4514850"/>
              <a:gd name="connsiteX2" fmla="*/ 0 w 7829487"/>
              <a:gd name="connsiteY2" fmla="*/ 0 h 4514850"/>
              <a:gd name="connsiteX0" fmla="*/ 7505700 w 7822598"/>
              <a:gd name="connsiteY0" fmla="*/ 4514850 h 4514850"/>
              <a:gd name="connsiteX1" fmla="*/ 7086600 w 7822598"/>
              <a:gd name="connsiteY1" fmla="*/ 2152650 h 4514850"/>
              <a:gd name="connsiteX2" fmla="*/ 0 w 7822598"/>
              <a:gd name="connsiteY2" fmla="*/ 0 h 451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22598" h="4514850">
                <a:moveTo>
                  <a:pt x="7505700" y="4514850"/>
                </a:moveTo>
                <a:cubicBezTo>
                  <a:pt x="7732712" y="3944937"/>
                  <a:pt x="8261350" y="3171825"/>
                  <a:pt x="7086600" y="2152650"/>
                </a:cubicBezTo>
                <a:cubicBezTo>
                  <a:pt x="5911850" y="1133475"/>
                  <a:pt x="2925762" y="293687"/>
                  <a:pt x="0" y="0"/>
                </a:cubicBezTo>
              </a:path>
            </a:pathLst>
          </a:custGeom>
          <a:noFill/>
          <a:ln w="28575">
            <a:gradFill flip="none" rotWithShape="1">
              <a:gsLst>
                <a:gs pos="100000">
                  <a:schemeClr val="bg1">
                    <a:alpha val="60000"/>
                  </a:schemeClr>
                </a:gs>
                <a:gs pos="36000">
                  <a:schemeClr val="bg1">
                    <a:alpha val="16000"/>
                  </a:schemeClr>
                </a:gs>
              </a:gsLst>
              <a:lin ang="0" scaled="1"/>
              <a:tileRect/>
            </a:gradFill>
            <a:prstDash val="lg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F24798-567A-42B1-9CD9-E5C3FBFF2B90}"/>
              </a:ext>
            </a:extLst>
          </p:cNvPr>
          <p:cNvGrpSpPr>
            <a:grpSpLocks/>
          </p:cNvGrpSpPr>
          <p:nvPr/>
        </p:nvGrpSpPr>
        <p:grpSpPr bwMode="auto">
          <a:xfrm>
            <a:off x="1577976" y="1235075"/>
            <a:ext cx="1058863" cy="560388"/>
            <a:chOff x="253601" y="474725"/>
            <a:chExt cx="1410989" cy="74608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6618043-BF2C-428B-A041-BB6C2830AE12}"/>
                </a:ext>
              </a:extLst>
            </p:cNvPr>
            <p:cNvSpPr txBox="1"/>
            <p:nvPr/>
          </p:nvSpPr>
          <p:spPr>
            <a:xfrm>
              <a:off x="522261" y="474725"/>
              <a:ext cx="907517" cy="3994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800">
                <a:defRPr/>
              </a:pPr>
              <a:r>
                <a:rPr lang="ar-AE" sz="1350" b="1" dirty="0">
                  <a:solidFill>
                    <a:prstClr val="black"/>
                  </a:solidFill>
                  <a:latin typeface="Oswald" panose="02000503000000000000" pitchFamily="2" charset="0"/>
                </a:rPr>
                <a:t>1</a:t>
              </a:r>
              <a:endParaRPr lang="en-US" sz="1350" b="1" dirty="0">
                <a:solidFill>
                  <a:prstClr val="black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235F2EA-2BB5-4647-B293-C86A001BCE5F}"/>
                </a:ext>
              </a:extLst>
            </p:cNvPr>
            <p:cNvSpPr txBox="1"/>
            <p:nvPr/>
          </p:nvSpPr>
          <p:spPr>
            <a:xfrm>
              <a:off x="253601" y="850940"/>
              <a:ext cx="1410989" cy="36987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 algn="ctr" defTabSz="685800">
                <a:defRPr/>
              </a:pPr>
              <a:r>
                <a:rPr lang="ar-AE" sz="1200" b="1" dirty="0">
                  <a:solidFill>
                    <a:prstClr val="white">
                      <a:lumMod val="50000"/>
                    </a:prstClr>
                  </a:solidFill>
                  <a:latin typeface="Helvetica" panose="020B0604020202020204" pitchFamily="34" charset="0"/>
                </a:rPr>
                <a:t>الحضور والغياب</a:t>
              </a:r>
              <a:endParaRPr lang="en-US" sz="1200" b="1" dirty="0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B6DD93-C6D9-4BD1-9BE5-25FFC3AA37AA}"/>
              </a:ext>
            </a:extLst>
          </p:cNvPr>
          <p:cNvGrpSpPr>
            <a:grpSpLocks/>
          </p:cNvGrpSpPr>
          <p:nvPr/>
        </p:nvGrpSpPr>
        <p:grpSpPr bwMode="auto">
          <a:xfrm>
            <a:off x="2698751" y="1160463"/>
            <a:ext cx="1058863" cy="514350"/>
            <a:chOff x="2105113" y="423107"/>
            <a:chExt cx="1410989" cy="68575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BCE3F1F-3FF5-4197-AE1A-A9514AB49DD2}"/>
                </a:ext>
              </a:extLst>
            </p:cNvPr>
            <p:cNvSpPr txBox="1"/>
            <p:nvPr/>
          </p:nvSpPr>
          <p:spPr>
            <a:xfrm>
              <a:off x="2361080" y="423107"/>
              <a:ext cx="907517" cy="3471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800">
                <a:defRPr/>
              </a:pPr>
              <a:r>
                <a:rPr lang="ar-AE" sz="1088" b="1" dirty="0">
                  <a:solidFill>
                    <a:prstClr val="black"/>
                  </a:solidFill>
                  <a:latin typeface="Oswald" panose="02000503000000000000" pitchFamily="2" charset="0"/>
                </a:rPr>
                <a:t>2</a:t>
              </a:r>
              <a:endParaRPr lang="en-US" sz="1088" b="1" dirty="0">
                <a:solidFill>
                  <a:prstClr val="black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DB26FE2-41DF-48B7-BE4D-0488400AC002}"/>
                </a:ext>
              </a:extLst>
            </p:cNvPr>
            <p:cNvSpPr txBox="1"/>
            <p:nvPr/>
          </p:nvSpPr>
          <p:spPr>
            <a:xfrm>
              <a:off x="2105113" y="740585"/>
              <a:ext cx="1410989" cy="36827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 algn="ctr" defTabSz="685800">
                <a:defRPr/>
              </a:pPr>
              <a:r>
                <a:rPr lang="ar-AE" sz="1200" b="1" dirty="0">
                  <a:solidFill>
                    <a:prstClr val="white">
                      <a:lumMod val="50000"/>
                    </a:prstClr>
                  </a:solidFill>
                  <a:latin typeface="Helvetica" panose="020B0604020202020204" pitchFamily="34" charset="0"/>
                </a:rPr>
                <a:t>قوانين التعلم</a:t>
              </a:r>
              <a:endParaRPr lang="en-US" sz="1200" b="1" dirty="0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C7BCB41-0233-4E29-8CF3-9340BDACFDA3}"/>
              </a:ext>
            </a:extLst>
          </p:cNvPr>
          <p:cNvGrpSpPr>
            <a:grpSpLocks/>
          </p:cNvGrpSpPr>
          <p:nvPr/>
        </p:nvGrpSpPr>
        <p:grpSpPr bwMode="auto">
          <a:xfrm>
            <a:off x="3927476" y="1165225"/>
            <a:ext cx="1058863" cy="503238"/>
            <a:chOff x="2105113" y="439547"/>
            <a:chExt cx="1410989" cy="66931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220BAFC-C128-4534-BEAF-852730DACA20}"/>
                </a:ext>
              </a:extLst>
            </p:cNvPr>
            <p:cNvSpPr txBox="1"/>
            <p:nvPr/>
          </p:nvSpPr>
          <p:spPr>
            <a:xfrm>
              <a:off x="2356849" y="439547"/>
              <a:ext cx="907517" cy="3547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800">
                <a:defRPr/>
              </a:pPr>
              <a:r>
                <a:rPr lang="ar-AE" sz="1125" b="1" dirty="0">
                  <a:solidFill>
                    <a:prstClr val="black"/>
                  </a:solidFill>
                  <a:latin typeface="Oswald" panose="02000503000000000000" pitchFamily="2" charset="0"/>
                </a:rPr>
                <a:t>3</a:t>
              </a:r>
              <a:endParaRPr lang="en-US" sz="1125" b="1" dirty="0">
                <a:solidFill>
                  <a:prstClr val="black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9F515A0-6A52-4EC7-A118-511A00C93AA2}"/>
                </a:ext>
              </a:extLst>
            </p:cNvPr>
            <p:cNvSpPr txBox="1"/>
            <p:nvPr/>
          </p:nvSpPr>
          <p:spPr>
            <a:xfrm>
              <a:off x="2105113" y="739365"/>
              <a:ext cx="1410989" cy="3694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 algn="ctr" defTabSz="685800" rtl="1">
                <a:defRPr/>
              </a:pPr>
              <a:r>
                <a:rPr lang="ar-AE" sz="1200" b="1" dirty="0">
                  <a:solidFill>
                    <a:prstClr val="white">
                      <a:lumMod val="50000"/>
                    </a:prstClr>
                  </a:solidFill>
                  <a:latin typeface="Helvetica" panose="020B0604020202020204" pitchFamily="34" charset="0"/>
                </a:rPr>
                <a:t>التهيئة الحافزة</a:t>
              </a:r>
              <a:endParaRPr lang="en-US" sz="1200" b="1" dirty="0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C5D5201-2CA7-4BEB-AADB-71FCFDD3FBD7}"/>
              </a:ext>
            </a:extLst>
          </p:cNvPr>
          <p:cNvGrpSpPr>
            <a:grpSpLocks/>
          </p:cNvGrpSpPr>
          <p:nvPr/>
        </p:nvGrpSpPr>
        <p:grpSpPr bwMode="auto">
          <a:xfrm>
            <a:off x="5183188" y="1131888"/>
            <a:ext cx="1058862" cy="500062"/>
            <a:chOff x="2105113" y="440490"/>
            <a:chExt cx="1410989" cy="668369"/>
          </a:xfrm>
        </p:grpSpPr>
        <p:sp>
          <p:nvSpPr>
            <p:cNvPr id="32858" name="TextBox 52">
              <a:extLst>
                <a:ext uri="{FF2B5EF4-FFF2-40B4-BE49-F238E27FC236}">
                  <a16:creationId xmlns:a16="http://schemas.microsoft.com/office/drawing/2014/main" id="{3FAAD71E-916B-4008-8EAD-C050D666F4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7528" y="440490"/>
              <a:ext cx="9061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AE" altLang="ar-AE" sz="1200" b="1">
                  <a:solidFill>
                    <a:srgbClr val="000000"/>
                  </a:solidFill>
                  <a:latin typeface="Oswald"/>
                </a:rPr>
                <a:t>4</a:t>
              </a:r>
              <a:endParaRPr lang="en-US" altLang="ar-AE" sz="1200" b="1">
                <a:solidFill>
                  <a:srgbClr val="000000"/>
                </a:solidFill>
                <a:latin typeface="Oswald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EACA9D5-7DCB-4904-ACE9-89B7C9352AA2}"/>
                </a:ext>
              </a:extLst>
            </p:cNvPr>
            <p:cNvSpPr txBox="1"/>
            <p:nvPr/>
          </p:nvSpPr>
          <p:spPr>
            <a:xfrm>
              <a:off x="2105113" y="739664"/>
              <a:ext cx="1410989" cy="36919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 algn="ctr" defTabSz="685800" rtl="1">
                <a:defRPr/>
              </a:pPr>
              <a:r>
                <a:rPr lang="ar-AE" sz="1200" b="1" dirty="0">
                  <a:solidFill>
                    <a:prstClr val="white">
                      <a:lumMod val="50000"/>
                    </a:prstClr>
                  </a:solidFill>
                  <a:latin typeface="Helvetica" panose="020B0604020202020204" pitchFamily="34" charset="0"/>
                </a:rPr>
                <a:t>نواتج التعلم</a:t>
              </a:r>
              <a:endParaRPr lang="en-US" sz="1200" b="1" dirty="0">
                <a:solidFill>
                  <a:prstClr val="white">
                    <a:lumMod val="50000"/>
                  </a:prst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B0CD564-F834-416F-998F-CF8A122885AB}"/>
              </a:ext>
            </a:extLst>
          </p:cNvPr>
          <p:cNvGrpSpPr>
            <a:grpSpLocks/>
          </p:cNvGrpSpPr>
          <p:nvPr/>
        </p:nvGrpSpPr>
        <p:grpSpPr bwMode="auto">
          <a:xfrm>
            <a:off x="6477001" y="1262064"/>
            <a:ext cx="1058863" cy="534987"/>
            <a:chOff x="2105113" y="394862"/>
            <a:chExt cx="1410989" cy="71399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CFE510A-99FE-4996-BB3C-6877AE133780}"/>
                </a:ext>
              </a:extLst>
            </p:cNvPr>
            <p:cNvSpPr txBox="1"/>
            <p:nvPr/>
          </p:nvSpPr>
          <p:spPr>
            <a:xfrm>
              <a:off x="2361080" y="394862"/>
              <a:ext cx="905402" cy="4004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800">
                <a:defRPr/>
              </a:pPr>
              <a:r>
                <a:rPr lang="ar-AE" sz="1350" b="1" dirty="0">
                  <a:solidFill>
                    <a:prstClr val="black"/>
                  </a:solidFill>
                  <a:latin typeface="Oswald" panose="02000503000000000000" pitchFamily="2" charset="0"/>
                </a:rPr>
                <a:t>5</a:t>
              </a:r>
              <a:endParaRPr lang="en-US" sz="1350" b="1" dirty="0">
                <a:solidFill>
                  <a:prstClr val="black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7F885C0-C296-4C3A-8AC7-0820C24411FD}"/>
                </a:ext>
              </a:extLst>
            </p:cNvPr>
            <p:cNvSpPr txBox="1"/>
            <p:nvPr/>
          </p:nvSpPr>
          <p:spPr>
            <a:xfrm>
              <a:off x="2105113" y="740207"/>
              <a:ext cx="1410989" cy="36865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 algn="ctr" defTabSz="685800" rtl="1">
                <a:defRPr/>
              </a:pPr>
              <a:r>
                <a:rPr lang="ar-AE" sz="1200" b="1" dirty="0">
                  <a:solidFill>
                    <a:prstClr val="black"/>
                  </a:solidFill>
                  <a:latin typeface="Helvetica" panose="020B0604020202020204" pitchFamily="34" charset="0"/>
                </a:rPr>
                <a:t>شرح الدرس</a:t>
              </a:r>
              <a:endParaRPr lang="en-US" sz="1200" b="1" dirty="0">
                <a:solidFill>
                  <a:prstClr val="black"/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AA73A2-3A02-42FF-AB4F-C9A9454D206E}"/>
              </a:ext>
            </a:extLst>
          </p:cNvPr>
          <p:cNvGrpSpPr>
            <a:grpSpLocks/>
          </p:cNvGrpSpPr>
          <p:nvPr/>
        </p:nvGrpSpPr>
        <p:grpSpPr bwMode="auto">
          <a:xfrm>
            <a:off x="1984376" y="1822451"/>
            <a:ext cx="549275" cy="684213"/>
            <a:chOff x="614908" y="1316233"/>
            <a:chExt cx="731520" cy="91111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76427F-EAC4-4F47-8C0E-52449956ED9F}"/>
                </a:ext>
              </a:extLst>
            </p:cNvPr>
            <p:cNvSpPr/>
            <p:nvPr/>
          </p:nvSpPr>
          <p:spPr>
            <a:xfrm>
              <a:off x="957412" y="1774960"/>
              <a:ext cx="38056" cy="452384"/>
            </a:xfrm>
            <a:prstGeom prst="rect">
              <a:avLst/>
            </a:prstGeom>
            <a:gradFill>
              <a:gsLst>
                <a:gs pos="58000">
                  <a:srgbClr val="969696"/>
                </a:gs>
                <a:gs pos="100000">
                  <a:schemeClr val="bg1">
                    <a:lumMod val="50000"/>
                  </a:schemeClr>
                </a:gs>
                <a:gs pos="16000">
                  <a:schemeClr val="bg1">
                    <a:lumMod val="8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32852" name="Group 1">
              <a:extLst>
                <a:ext uri="{FF2B5EF4-FFF2-40B4-BE49-F238E27FC236}">
                  <a16:creationId xmlns:a16="http://schemas.microsoft.com/office/drawing/2014/main" id="{0483EDAC-CAFE-4505-A769-42999640E4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908" y="1316233"/>
              <a:ext cx="731520" cy="731520"/>
              <a:chOff x="587198" y="1262863"/>
              <a:chExt cx="750205" cy="750205"/>
            </a:xfrm>
          </p:grpSpPr>
          <p:sp>
            <p:nvSpPr>
              <p:cNvPr id="42" name="Diamond 41">
                <a:extLst>
                  <a:ext uri="{FF2B5EF4-FFF2-40B4-BE49-F238E27FC236}">
                    <a16:creationId xmlns:a16="http://schemas.microsoft.com/office/drawing/2014/main" id="{92CA1D51-E747-40A8-95C6-9E585D49D37C}"/>
                  </a:ext>
                </a:extLst>
              </p:cNvPr>
              <p:cNvSpPr/>
              <p:nvPr/>
            </p:nvSpPr>
            <p:spPr>
              <a:xfrm>
                <a:off x="587198" y="1262863"/>
                <a:ext cx="750205" cy="750108"/>
              </a:xfrm>
              <a:prstGeom prst="diamond">
                <a:avLst/>
              </a:prstGeom>
              <a:solidFill>
                <a:srgbClr val="FFE1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Diamond 42">
                <a:extLst>
                  <a:ext uri="{FF2B5EF4-FFF2-40B4-BE49-F238E27FC236}">
                    <a16:creationId xmlns:a16="http://schemas.microsoft.com/office/drawing/2014/main" id="{512164D6-FCAC-4862-994F-AF5057EA0273}"/>
                  </a:ext>
                </a:extLst>
              </p:cNvPr>
              <p:cNvSpPr/>
              <p:nvPr/>
            </p:nvSpPr>
            <p:spPr>
              <a:xfrm>
                <a:off x="665254" y="1340909"/>
                <a:ext cx="594093" cy="594016"/>
              </a:xfrm>
              <a:prstGeom prst="diamond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2853" name="Picture 58">
              <a:extLst>
                <a:ext uri="{FF2B5EF4-FFF2-40B4-BE49-F238E27FC236}">
                  <a16:creationId xmlns:a16="http://schemas.microsoft.com/office/drawing/2014/main" id="{68FBC4EA-01B4-481B-97C9-557D798E35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5" t="6694" r="9412" b="20680"/>
            <a:stretch>
              <a:fillRect/>
            </a:stretch>
          </p:blipFill>
          <p:spPr bwMode="auto">
            <a:xfrm>
              <a:off x="897023" y="1598628"/>
              <a:ext cx="175598" cy="15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FB7DD7-ACFC-4464-97AA-0F1CDC638297}"/>
              </a:ext>
            </a:extLst>
          </p:cNvPr>
          <p:cNvGrpSpPr>
            <a:grpSpLocks/>
          </p:cNvGrpSpPr>
          <p:nvPr/>
        </p:nvGrpSpPr>
        <p:grpSpPr bwMode="auto">
          <a:xfrm>
            <a:off x="2909888" y="1708150"/>
            <a:ext cx="685800" cy="939800"/>
            <a:chOff x="2388715" y="1195689"/>
            <a:chExt cx="914400" cy="125359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1518E73-239D-4D08-93FF-135EDDE83CE0}"/>
                </a:ext>
              </a:extLst>
            </p:cNvPr>
            <p:cNvSpPr/>
            <p:nvPr/>
          </p:nvSpPr>
          <p:spPr>
            <a:xfrm>
              <a:off x="2814164" y="1854249"/>
              <a:ext cx="50800" cy="595032"/>
            </a:xfrm>
            <a:prstGeom prst="rect">
              <a:avLst/>
            </a:prstGeom>
            <a:gradFill>
              <a:gsLst>
                <a:gs pos="58000">
                  <a:srgbClr val="969696"/>
                </a:gs>
                <a:gs pos="100000">
                  <a:schemeClr val="bg1">
                    <a:lumMod val="50000"/>
                  </a:schemeClr>
                </a:gs>
                <a:gs pos="16000">
                  <a:schemeClr val="bg1">
                    <a:lumMod val="8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32847" name="Group 35">
              <a:extLst>
                <a:ext uri="{FF2B5EF4-FFF2-40B4-BE49-F238E27FC236}">
                  <a16:creationId xmlns:a16="http://schemas.microsoft.com/office/drawing/2014/main" id="{F0A4B80A-B01B-4674-9D03-7F6ACA6A14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88715" y="1195689"/>
              <a:ext cx="914400" cy="914400"/>
              <a:chOff x="9048750" y="3600450"/>
              <a:chExt cx="885825" cy="885825"/>
            </a:xfrm>
          </p:grpSpPr>
          <p:sp>
            <p:nvSpPr>
              <p:cNvPr id="37" name="Diamond 36">
                <a:extLst>
                  <a:ext uri="{FF2B5EF4-FFF2-40B4-BE49-F238E27FC236}">
                    <a16:creationId xmlns:a16="http://schemas.microsoft.com/office/drawing/2014/main" id="{20E28BE5-597F-4334-93F3-82AEFD4DF0CB}"/>
                  </a:ext>
                </a:extLst>
              </p:cNvPr>
              <p:cNvSpPr/>
              <p:nvPr/>
            </p:nvSpPr>
            <p:spPr>
              <a:xfrm>
                <a:off x="9048750" y="3600450"/>
                <a:ext cx="885825" cy="886196"/>
              </a:xfrm>
              <a:prstGeom prst="diamond">
                <a:avLst/>
              </a:prstGeom>
              <a:solidFill>
                <a:srgbClr val="FFE1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Diamond 37">
                <a:extLst>
                  <a:ext uri="{FF2B5EF4-FFF2-40B4-BE49-F238E27FC236}">
                    <a16:creationId xmlns:a16="http://schemas.microsoft.com/office/drawing/2014/main" id="{D2061D72-ED12-486E-A365-E6502EE622D1}"/>
                  </a:ext>
                </a:extLst>
              </p:cNvPr>
              <p:cNvSpPr/>
              <p:nvPr/>
            </p:nvSpPr>
            <p:spPr>
              <a:xfrm>
                <a:off x="9141023" y="3692763"/>
                <a:ext cx="701278" cy="701572"/>
              </a:xfrm>
              <a:prstGeom prst="diamond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2848" name="Picture 60">
              <a:extLst>
                <a:ext uri="{FF2B5EF4-FFF2-40B4-BE49-F238E27FC236}">
                  <a16:creationId xmlns:a16="http://schemas.microsoft.com/office/drawing/2014/main" id="{906A9D2A-E068-4D0A-A375-A7FE1342F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5" r="24455" b="17435"/>
            <a:stretch>
              <a:fillRect/>
            </a:stretch>
          </p:blipFill>
          <p:spPr bwMode="auto">
            <a:xfrm>
              <a:off x="2751336" y="1523177"/>
              <a:ext cx="194413" cy="308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24FA466-6C12-4F37-9BFD-611F75D53C50}"/>
              </a:ext>
            </a:extLst>
          </p:cNvPr>
          <p:cNvGrpSpPr>
            <a:grpSpLocks/>
          </p:cNvGrpSpPr>
          <p:nvPr/>
        </p:nvGrpSpPr>
        <p:grpSpPr bwMode="auto">
          <a:xfrm>
            <a:off x="3816351" y="1657350"/>
            <a:ext cx="1114425" cy="1524000"/>
            <a:chOff x="4270266" y="1394736"/>
            <a:chExt cx="1485734" cy="203269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082C0A7-03D2-46DF-8053-40EEFEEB40A6}"/>
                </a:ext>
              </a:extLst>
            </p:cNvPr>
            <p:cNvSpPr/>
            <p:nvPr/>
          </p:nvSpPr>
          <p:spPr>
            <a:xfrm>
              <a:off x="4270266" y="2634469"/>
              <a:ext cx="1485734" cy="792957"/>
            </a:xfrm>
            <a:prstGeom prst="ellipse">
              <a:avLst/>
            </a:prstGeom>
            <a:gradFill flip="none" rotWithShape="1">
              <a:gsLst>
                <a:gs pos="7000">
                  <a:schemeClr val="tx1">
                    <a:alpha val="72000"/>
                  </a:schemeClr>
                </a:gs>
                <a:gs pos="99115">
                  <a:schemeClr val="tx1">
                    <a:alpha val="0"/>
                  </a:schemeClr>
                </a:gs>
                <a:gs pos="56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32840" name="Group 6">
              <a:extLst>
                <a:ext uri="{FF2B5EF4-FFF2-40B4-BE49-F238E27FC236}">
                  <a16:creationId xmlns:a16="http://schemas.microsoft.com/office/drawing/2014/main" id="{0BBAA724-45E7-4B5A-981B-EF6A977413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9477" y="1394736"/>
              <a:ext cx="1005840" cy="1522503"/>
              <a:chOff x="4509477" y="1394736"/>
              <a:chExt cx="1005840" cy="152250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3147272-306E-41B4-B2B7-22554FF780B2}"/>
                  </a:ext>
                </a:extLst>
              </p:cNvPr>
              <p:cNvSpPr/>
              <p:nvPr/>
            </p:nvSpPr>
            <p:spPr>
              <a:xfrm>
                <a:off x="4970806" y="2207812"/>
                <a:ext cx="61376" cy="709325"/>
              </a:xfrm>
              <a:prstGeom prst="rect">
                <a:avLst/>
              </a:prstGeom>
              <a:gradFill>
                <a:gsLst>
                  <a:gs pos="58000">
                    <a:srgbClr val="969696"/>
                  </a:gs>
                  <a:gs pos="100000">
                    <a:schemeClr val="bg1">
                      <a:lumMod val="50000"/>
                    </a:schemeClr>
                  </a:gs>
                  <a:gs pos="16000">
                    <a:schemeClr val="bg1">
                      <a:lumMod val="8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2842" name="Group 29">
                <a:extLst>
                  <a:ext uri="{FF2B5EF4-FFF2-40B4-BE49-F238E27FC236}">
                    <a16:creationId xmlns:a16="http://schemas.microsoft.com/office/drawing/2014/main" id="{2A9C0520-04E7-45A1-BD48-F54DEFD088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09477" y="1394736"/>
                <a:ext cx="1005840" cy="1005840"/>
                <a:chOff x="9048750" y="3600450"/>
                <a:chExt cx="885825" cy="885825"/>
              </a:xfrm>
            </p:grpSpPr>
            <p:sp>
              <p:nvSpPr>
                <p:cNvPr id="31" name="Diamond 30">
                  <a:extLst>
                    <a:ext uri="{FF2B5EF4-FFF2-40B4-BE49-F238E27FC236}">
                      <a16:creationId xmlns:a16="http://schemas.microsoft.com/office/drawing/2014/main" id="{D1C5A7A4-28A8-489E-B3A0-4ECFEA9B814F}"/>
                    </a:ext>
                  </a:extLst>
                </p:cNvPr>
                <p:cNvSpPr/>
                <p:nvPr/>
              </p:nvSpPr>
              <p:spPr>
                <a:xfrm>
                  <a:off x="9048703" y="3600450"/>
                  <a:ext cx="885353" cy="885753"/>
                </a:xfrm>
                <a:prstGeom prst="diamond">
                  <a:avLst/>
                </a:prstGeom>
                <a:solidFill>
                  <a:srgbClr val="FFE1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Diamond 31">
                  <a:extLst>
                    <a:ext uri="{FF2B5EF4-FFF2-40B4-BE49-F238E27FC236}">
                      <a16:creationId xmlns:a16="http://schemas.microsoft.com/office/drawing/2014/main" id="{9BAF4B36-FF75-4AF5-9CFC-72B996B027BF}"/>
                    </a:ext>
                  </a:extLst>
                </p:cNvPr>
                <p:cNvSpPr/>
                <p:nvPr/>
              </p:nvSpPr>
              <p:spPr>
                <a:xfrm>
                  <a:off x="9140034" y="3691823"/>
                  <a:ext cx="702692" cy="703007"/>
                </a:xfrm>
                <a:prstGeom prst="diamond">
                  <a:avLst/>
                </a:prstGeom>
                <a:no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2843" name="Picture 62">
                <a:extLst>
                  <a:ext uri="{FF2B5EF4-FFF2-40B4-BE49-F238E27FC236}">
                    <a16:creationId xmlns:a16="http://schemas.microsoft.com/office/drawing/2014/main" id="{ED3E4EDD-0521-45F8-8C9C-81B2BF60F0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1" r="5629" b="12416"/>
              <a:stretch>
                <a:fillRect/>
              </a:stretch>
            </p:blipFill>
            <p:spPr bwMode="auto">
              <a:xfrm>
                <a:off x="4856036" y="1746824"/>
                <a:ext cx="326358" cy="320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BFCC940-C1C1-43FD-9B44-4583B9DC2993}"/>
              </a:ext>
            </a:extLst>
          </p:cNvPr>
          <p:cNvGrpSpPr>
            <a:grpSpLocks/>
          </p:cNvGrpSpPr>
          <p:nvPr/>
        </p:nvGrpSpPr>
        <p:grpSpPr bwMode="auto">
          <a:xfrm>
            <a:off x="5046663" y="1743075"/>
            <a:ext cx="1257300" cy="1747838"/>
            <a:chOff x="6583673" y="1942936"/>
            <a:chExt cx="1676547" cy="233148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98B68AA-B31D-48F4-AC20-5F21A63D3B92}"/>
                </a:ext>
              </a:extLst>
            </p:cNvPr>
            <p:cNvSpPr/>
            <p:nvPr/>
          </p:nvSpPr>
          <p:spPr>
            <a:xfrm>
              <a:off x="6583673" y="3379621"/>
              <a:ext cx="1676547" cy="894797"/>
            </a:xfrm>
            <a:prstGeom prst="ellipse">
              <a:avLst/>
            </a:prstGeom>
            <a:gradFill flip="none" rotWithShape="1">
              <a:gsLst>
                <a:gs pos="7000">
                  <a:schemeClr val="tx1">
                    <a:alpha val="72000"/>
                  </a:schemeClr>
                </a:gs>
                <a:gs pos="99115">
                  <a:schemeClr val="tx1">
                    <a:alpha val="0"/>
                  </a:schemeClr>
                </a:gs>
                <a:gs pos="56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1E269A8-F72B-4A75-BE44-BF4A7B147911}"/>
                </a:ext>
              </a:extLst>
            </p:cNvPr>
            <p:cNvSpPr/>
            <p:nvPr/>
          </p:nvSpPr>
          <p:spPr>
            <a:xfrm>
              <a:off x="7385959" y="2974210"/>
              <a:ext cx="71973" cy="802571"/>
            </a:xfrm>
            <a:prstGeom prst="rect">
              <a:avLst/>
            </a:prstGeom>
            <a:gradFill>
              <a:gsLst>
                <a:gs pos="58000">
                  <a:srgbClr val="969696"/>
                </a:gs>
                <a:gs pos="100000">
                  <a:schemeClr val="bg1">
                    <a:lumMod val="50000"/>
                  </a:schemeClr>
                </a:gs>
                <a:gs pos="16000">
                  <a:schemeClr val="bg1">
                    <a:lumMod val="8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32833" name="Group 23">
              <a:extLst>
                <a:ext uri="{FF2B5EF4-FFF2-40B4-BE49-F238E27FC236}">
                  <a16:creationId xmlns:a16="http://schemas.microsoft.com/office/drawing/2014/main" id="{39C6AB95-C0F6-4C65-877C-31465DE840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68570" y="1942936"/>
              <a:ext cx="1097280" cy="1097280"/>
              <a:chOff x="9048750" y="3600450"/>
              <a:chExt cx="885825" cy="885825"/>
            </a:xfrm>
          </p:grpSpPr>
          <p:sp>
            <p:nvSpPr>
              <p:cNvPr id="25" name="Diamond 24">
                <a:extLst>
                  <a:ext uri="{FF2B5EF4-FFF2-40B4-BE49-F238E27FC236}">
                    <a16:creationId xmlns:a16="http://schemas.microsoft.com/office/drawing/2014/main" id="{5C25F5E9-8936-4E27-B0A1-E42E092EB63A}"/>
                  </a:ext>
                </a:extLst>
              </p:cNvPr>
              <p:cNvSpPr/>
              <p:nvPr/>
            </p:nvSpPr>
            <p:spPr>
              <a:xfrm>
                <a:off x="9049458" y="3600450"/>
                <a:ext cx="885219" cy="885533"/>
              </a:xfrm>
              <a:prstGeom prst="diamond">
                <a:avLst/>
              </a:prstGeom>
              <a:solidFill>
                <a:srgbClr val="FFE1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Diamond 25">
                <a:extLst>
                  <a:ext uri="{FF2B5EF4-FFF2-40B4-BE49-F238E27FC236}">
                    <a16:creationId xmlns:a16="http://schemas.microsoft.com/office/drawing/2014/main" id="{62EFA247-5934-427A-A7A8-26C5A546675D}"/>
                  </a:ext>
                </a:extLst>
              </p:cNvPr>
              <p:cNvSpPr/>
              <p:nvPr/>
            </p:nvSpPr>
            <p:spPr>
              <a:xfrm>
                <a:off x="9141740" y="3692764"/>
                <a:ext cx="700656" cy="700905"/>
              </a:xfrm>
              <a:prstGeom prst="diamond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2834" name="Picture 66">
              <a:extLst>
                <a:ext uri="{FF2B5EF4-FFF2-40B4-BE49-F238E27FC236}">
                  <a16:creationId xmlns:a16="http://schemas.microsoft.com/office/drawing/2014/main" id="{928DDB8C-A5A1-4AD7-A1A6-DB2D57BD0C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09" t="1666" r="19009" b="17435"/>
            <a:stretch>
              <a:fillRect/>
            </a:stretch>
          </p:blipFill>
          <p:spPr bwMode="auto">
            <a:xfrm>
              <a:off x="7256947" y="2280945"/>
              <a:ext cx="297725" cy="39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0E39DF6-479C-4D59-A89D-F17A40684ECB}"/>
              </a:ext>
            </a:extLst>
          </p:cNvPr>
          <p:cNvGrpSpPr>
            <a:grpSpLocks/>
          </p:cNvGrpSpPr>
          <p:nvPr/>
        </p:nvGrpSpPr>
        <p:grpSpPr bwMode="auto">
          <a:xfrm>
            <a:off x="6216650" y="1973263"/>
            <a:ext cx="1360488" cy="2070100"/>
            <a:chOff x="8569180" y="3117458"/>
            <a:chExt cx="1812736" cy="276056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097506A-97EE-400E-B59B-738004C6F539}"/>
                </a:ext>
              </a:extLst>
            </p:cNvPr>
            <p:cNvSpPr/>
            <p:nvPr/>
          </p:nvSpPr>
          <p:spPr>
            <a:xfrm>
              <a:off x="8569180" y="4910535"/>
              <a:ext cx="1812736" cy="967483"/>
            </a:xfrm>
            <a:prstGeom prst="ellipse">
              <a:avLst/>
            </a:prstGeom>
            <a:gradFill flip="none" rotWithShape="1">
              <a:gsLst>
                <a:gs pos="7000">
                  <a:schemeClr val="tx1">
                    <a:alpha val="72000"/>
                  </a:schemeClr>
                </a:gs>
                <a:gs pos="99115">
                  <a:schemeClr val="tx1">
                    <a:alpha val="0"/>
                  </a:schemeClr>
                </a:gs>
                <a:gs pos="56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DB327CD-4CCA-4C44-BC85-BEC438AFBE62}"/>
                </a:ext>
              </a:extLst>
            </p:cNvPr>
            <p:cNvSpPr/>
            <p:nvPr/>
          </p:nvSpPr>
          <p:spPr>
            <a:xfrm>
              <a:off x="9438532" y="4438462"/>
              <a:ext cx="74032" cy="867967"/>
            </a:xfrm>
            <a:prstGeom prst="rect">
              <a:avLst/>
            </a:prstGeom>
            <a:gradFill>
              <a:gsLst>
                <a:gs pos="58000">
                  <a:srgbClr val="969696"/>
                </a:gs>
                <a:gs pos="100000">
                  <a:schemeClr val="bg1">
                    <a:lumMod val="50000"/>
                  </a:schemeClr>
                </a:gs>
                <a:gs pos="16000">
                  <a:schemeClr val="bg1">
                    <a:lumMod val="8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32825" name="Group 14">
              <a:extLst>
                <a:ext uri="{FF2B5EF4-FFF2-40B4-BE49-F238E27FC236}">
                  <a16:creationId xmlns:a16="http://schemas.microsoft.com/office/drawing/2014/main" id="{F026A264-96E8-4A8B-A288-7536D509F1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7377" y="3117458"/>
              <a:ext cx="1463040" cy="1463040"/>
              <a:chOff x="9048750" y="3600450"/>
              <a:chExt cx="885825" cy="885825"/>
            </a:xfrm>
          </p:grpSpPr>
          <p:sp>
            <p:nvSpPr>
              <p:cNvPr id="10" name="Diamond 9">
                <a:extLst>
                  <a:ext uri="{FF2B5EF4-FFF2-40B4-BE49-F238E27FC236}">
                    <a16:creationId xmlns:a16="http://schemas.microsoft.com/office/drawing/2014/main" id="{6FD657CD-1BEB-4766-A5D1-D63318C9C3EC}"/>
                  </a:ext>
                </a:extLst>
              </p:cNvPr>
              <p:cNvSpPr/>
              <p:nvPr/>
            </p:nvSpPr>
            <p:spPr>
              <a:xfrm>
                <a:off x="9048785" y="3600450"/>
                <a:ext cx="886240" cy="885706"/>
              </a:xfrm>
              <a:prstGeom prst="diamond">
                <a:avLst/>
              </a:prstGeom>
              <a:solidFill>
                <a:srgbClr val="FFE1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Diamond 15">
                <a:extLst>
                  <a:ext uri="{FF2B5EF4-FFF2-40B4-BE49-F238E27FC236}">
                    <a16:creationId xmlns:a16="http://schemas.microsoft.com/office/drawing/2014/main" id="{931B740E-5F9F-4937-AA00-CB444B9B543F}"/>
                  </a:ext>
                </a:extLst>
              </p:cNvPr>
              <p:cNvSpPr/>
              <p:nvPr/>
            </p:nvSpPr>
            <p:spPr>
              <a:xfrm>
                <a:off x="9140995" y="3692738"/>
                <a:ext cx="701820" cy="701130"/>
              </a:xfrm>
              <a:prstGeom prst="diamond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2826" name="Picture 68">
              <a:extLst>
                <a:ext uri="{FF2B5EF4-FFF2-40B4-BE49-F238E27FC236}">
                  <a16:creationId xmlns:a16="http://schemas.microsoft.com/office/drawing/2014/main" id="{867DB47D-9316-4842-B9AC-954289B97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" t="7719" r="5629" b="22211"/>
            <a:stretch>
              <a:fillRect/>
            </a:stretch>
          </p:blipFill>
          <p:spPr bwMode="auto">
            <a:xfrm>
              <a:off x="9244932" y="3594491"/>
              <a:ext cx="536790" cy="424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542FE89-8CA5-42D3-8A23-5AC5ADBA2D78}"/>
              </a:ext>
            </a:extLst>
          </p:cNvPr>
          <p:cNvGrpSpPr>
            <a:grpSpLocks/>
          </p:cNvGrpSpPr>
          <p:nvPr/>
        </p:nvGrpSpPr>
        <p:grpSpPr bwMode="auto">
          <a:xfrm>
            <a:off x="8432800" y="4011613"/>
            <a:ext cx="1233488" cy="1611312"/>
            <a:chOff x="614908" y="1316233"/>
            <a:chExt cx="731520" cy="91111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6509A8C-E1DF-4B9D-8E27-A4EC1E27B8A0}"/>
                </a:ext>
              </a:extLst>
            </p:cNvPr>
            <p:cNvSpPr/>
            <p:nvPr/>
          </p:nvSpPr>
          <p:spPr>
            <a:xfrm>
              <a:off x="956661" y="1774930"/>
              <a:ext cx="39542" cy="452414"/>
            </a:xfrm>
            <a:prstGeom prst="rect">
              <a:avLst/>
            </a:prstGeom>
            <a:gradFill>
              <a:gsLst>
                <a:gs pos="58000">
                  <a:srgbClr val="969696"/>
                </a:gs>
                <a:gs pos="100000">
                  <a:schemeClr val="bg1">
                    <a:lumMod val="50000"/>
                  </a:schemeClr>
                </a:gs>
                <a:gs pos="16000">
                  <a:schemeClr val="bg1">
                    <a:lumMod val="8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32817" name="Group 64">
              <a:extLst>
                <a:ext uri="{FF2B5EF4-FFF2-40B4-BE49-F238E27FC236}">
                  <a16:creationId xmlns:a16="http://schemas.microsoft.com/office/drawing/2014/main" id="{6B68BDBD-67C3-4515-9740-9AC01FE92A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908" y="1316233"/>
              <a:ext cx="731520" cy="731520"/>
              <a:chOff x="587198" y="1262863"/>
              <a:chExt cx="750205" cy="750205"/>
            </a:xfrm>
          </p:grpSpPr>
          <p:sp>
            <p:nvSpPr>
              <p:cNvPr id="68" name="Diamond 67">
                <a:extLst>
                  <a:ext uri="{FF2B5EF4-FFF2-40B4-BE49-F238E27FC236}">
                    <a16:creationId xmlns:a16="http://schemas.microsoft.com/office/drawing/2014/main" id="{D80C766D-E9E5-4E69-9F7B-32F96EEAA483}"/>
                  </a:ext>
                </a:extLst>
              </p:cNvPr>
              <p:cNvSpPr/>
              <p:nvPr/>
            </p:nvSpPr>
            <p:spPr>
              <a:xfrm>
                <a:off x="587198" y="1262863"/>
                <a:ext cx="750205" cy="750268"/>
              </a:xfrm>
              <a:prstGeom prst="diamond">
                <a:avLst/>
              </a:prstGeom>
              <a:solidFill>
                <a:srgbClr val="FFE1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Diamond 69">
                <a:extLst>
                  <a:ext uri="{FF2B5EF4-FFF2-40B4-BE49-F238E27FC236}">
                    <a16:creationId xmlns:a16="http://schemas.microsoft.com/office/drawing/2014/main" id="{DE82D405-DC62-4C87-BF42-F008BE0C9D38}"/>
                  </a:ext>
                </a:extLst>
              </p:cNvPr>
              <p:cNvSpPr/>
              <p:nvPr/>
            </p:nvSpPr>
            <p:spPr>
              <a:xfrm>
                <a:off x="664439" y="1340191"/>
                <a:ext cx="595723" cy="595612"/>
              </a:xfrm>
              <a:prstGeom prst="diamond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2818" name="Picture 65">
              <a:extLst>
                <a:ext uri="{FF2B5EF4-FFF2-40B4-BE49-F238E27FC236}">
                  <a16:creationId xmlns:a16="http://schemas.microsoft.com/office/drawing/2014/main" id="{5EB1DB08-9847-4907-9E60-4F58B1745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5" t="6694" r="9412" b="20680"/>
            <a:stretch>
              <a:fillRect/>
            </a:stretch>
          </p:blipFill>
          <p:spPr bwMode="auto">
            <a:xfrm>
              <a:off x="897023" y="1598628"/>
              <a:ext cx="175598" cy="15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DD4E198-2400-4624-8C58-5E508E72794A}"/>
              </a:ext>
            </a:extLst>
          </p:cNvPr>
          <p:cNvGrpSpPr>
            <a:grpSpLocks/>
          </p:cNvGrpSpPr>
          <p:nvPr/>
        </p:nvGrpSpPr>
        <p:grpSpPr bwMode="auto">
          <a:xfrm>
            <a:off x="7348538" y="2641600"/>
            <a:ext cx="1630362" cy="2281238"/>
            <a:chOff x="4270266" y="1394736"/>
            <a:chExt cx="1485734" cy="203269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C6F11A6-C4E9-453C-97BF-EB3A9BD55ABE}"/>
                </a:ext>
              </a:extLst>
            </p:cNvPr>
            <p:cNvSpPr/>
            <p:nvPr/>
          </p:nvSpPr>
          <p:spPr>
            <a:xfrm>
              <a:off x="4270266" y="2634469"/>
              <a:ext cx="1485734" cy="792957"/>
            </a:xfrm>
            <a:prstGeom prst="ellipse">
              <a:avLst/>
            </a:prstGeom>
            <a:gradFill flip="none" rotWithShape="1">
              <a:gsLst>
                <a:gs pos="7000">
                  <a:schemeClr val="tx1">
                    <a:alpha val="72000"/>
                  </a:schemeClr>
                </a:gs>
                <a:gs pos="99115">
                  <a:schemeClr val="tx1">
                    <a:alpha val="0"/>
                  </a:schemeClr>
                </a:gs>
                <a:gs pos="56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32810" name="Group 73">
              <a:extLst>
                <a:ext uri="{FF2B5EF4-FFF2-40B4-BE49-F238E27FC236}">
                  <a16:creationId xmlns:a16="http://schemas.microsoft.com/office/drawing/2014/main" id="{51E0E186-7DE5-41D4-A0E4-AD2CF5C483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9477" y="1394736"/>
              <a:ext cx="1005840" cy="1522503"/>
              <a:chOff x="4509477" y="1394736"/>
              <a:chExt cx="1005840" cy="1522503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253ACFF-C4B6-410D-846B-7429465CFD4A}"/>
                  </a:ext>
                </a:extLst>
              </p:cNvPr>
              <p:cNvSpPr/>
              <p:nvPr/>
            </p:nvSpPr>
            <p:spPr>
              <a:xfrm>
                <a:off x="4970456" y="2206680"/>
                <a:ext cx="62207" cy="710097"/>
              </a:xfrm>
              <a:prstGeom prst="rect">
                <a:avLst/>
              </a:prstGeom>
              <a:gradFill>
                <a:gsLst>
                  <a:gs pos="58000">
                    <a:srgbClr val="969696"/>
                  </a:gs>
                  <a:gs pos="100000">
                    <a:schemeClr val="bg1">
                      <a:lumMod val="50000"/>
                    </a:schemeClr>
                  </a:gs>
                  <a:gs pos="16000">
                    <a:schemeClr val="bg1">
                      <a:lumMod val="8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2812" name="Group 75">
                <a:extLst>
                  <a:ext uri="{FF2B5EF4-FFF2-40B4-BE49-F238E27FC236}">
                    <a16:creationId xmlns:a16="http://schemas.microsoft.com/office/drawing/2014/main" id="{7E82DAAA-21A9-4CEA-8AC6-F5CE522A4A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09477" y="1394736"/>
                <a:ext cx="1005840" cy="1005840"/>
                <a:chOff x="9048750" y="3600450"/>
                <a:chExt cx="885825" cy="885825"/>
              </a:xfrm>
            </p:grpSpPr>
            <p:sp>
              <p:nvSpPr>
                <p:cNvPr id="78" name="Diamond 77">
                  <a:extLst>
                    <a:ext uri="{FF2B5EF4-FFF2-40B4-BE49-F238E27FC236}">
                      <a16:creationId xmlns:a16="http://schemas.microsoft.com/office/drawing/2014/main" id="{23BEF71F-B542-4B76-A340-B6437997E214}"/>
                    </a:ext>
                  </a:extLst>
                </p:cNvPr>
                <p:cNvSpPr/>
                <p:nvPr/>
              </p:nvSpPr>
              <p:spPr>
                <a:xfrm>
                  <a:off x="9048301" y="3600450"/>
                  <a:ext cx="886746" cy="885733"/>
                </a:xfrm>
                <a:prstGeom prst="diamond">
                  <a:avLst/>
                </a:prstGeom>
                <a:solidFill>
                  <a:srgbClr val="FFE1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Diamond 78">
                  <a:extLst>
                    <a:ext uri="{FF2B5EF4-FFF2-40B4-BE49-F238E27FC236}">
                      <a16:creationId xmlns:a16="http://schemas.microsoft.com/office/drawing/2014/main" id="{2ED45825-8C87-422F-BDBA-5B569F44F699}"/>
                    </a:ext>
                  </a:extLst>
                </p:cNvPr>
                <p:cNvSpPr/>
                <p:nvPr/>
              </p:nvSpPr>
              <p:spPr>
                <a:xfrm>
                  <a:off x="9140033" y="3692636"/>
                  <a:ext cx="703281" cy="701361"/>
                </a:xfrm>
                <a:prstGeom prst="diamond">
                  <a:avLst/>
                </a:prstGeom>
                <a:noFill/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2813" name="Picture 76">
                <a:extLst>
                  <a:ext uri="{FF2B5EF4-FFF2-40B4-BE49-F238E27FC236}">
                    <a16:creationId xmlns:a16="http://schemas.microsoft.com/office/drawing/2014/main" id="{99681EA0-6B2C-4323-9387-5E159EE11F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1" r="5629" b="12416"/>
              <a:stretch>
                <a:fillRect/>
              </a:stretch>
            </p:blipFill>
            <p:spPr bwMode="auto">
              <a:xfrm>
                <a:off x="4856036" y="1746824"/>
                <a:ext cx="326358" cy="320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6019C47-3A41-41CF-847E-956E90A609A3}"/>
              </a:ext>
            </a:extLst>
          </p:cNvPr>
          <p:cNvGrpSpPr>
            <a:grpSpLocks/>
          </p:cNvGrpSpPr>
          <p:nvPr/>
        </p:nvGrpSpPr>
        <p:grpSpPr bwMode="auto">
          <a:xfrm>
            <a:off x="7715251" y="2019301"/>
            <a:ext cx="1058863" cy="500063"/>
            <a:chOff x="2105113" y="440561"/>
            <a:chExt cx="1410989" cy="668298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961E0C2-13CD-42E1-92F0-C9489DF7208D}"/>
                </a:ext>
              </a:extLst>
            </p:cNvPr>
            <p:cNvSpPr txBox="1"/>
            <p:nvPr/>
          </p:nvSpPr>
          <p:spPr>
            <a:xfrm>
              <a:off x="2356849" y="440561"/>
              <a:ext cx="907517" cy="4009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800">
                <a:defRPr/>
              </a:pPr>
              <a:r>
                <a:rPr lang="ar-AE" sz="1350" b="1" dirty="0">
                  <a:solidFill>
                    <a:prstClr val="black"/>
                  </a:solidFill>
                  <a:latin typeface="Oswald" panose="02000503000000000000" pitchFamily="2" charset="0"/>
                </a:rPr>
                <a:t>6</a:t>
              </a:r>
              <a:endParaRPr lang="en-US" sz="1350" b="1" dirty="0">
                <a:solidFill>
                  <a:prstClr val="black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AC1FE0E-B5F5-4388-9914-9AEFF08A0346}"/>
                </a:ext>
              </a:extLst>
            </p:cNvPr>
            <p:cNvSpPr txBox="1"/>
            <p:nvPr/>
          </p:nvSpPr>
          <p:spPr>
            <a:xfrm>
              <a:off x="2105113" y="739704"/>
              <a:ext cx="1410989" cy="36915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 algn="ctr" defTabSz="685800" rtl="1">
                <a:defRPr/>
              </a:pPr>
              <a:r>
                <a:rPr lang="ar-AE" sz="1200" b="1" dirty="0">
                  <a:solidFill>
                    <a:prstClr val="black"/>
                  </a:solidFill>
                  <a:latin typeface="Helvetica" panose="020B0604020202020204" pitchFamily="34" charset="0"/>
                </a:rPr>
                <a:t>لعبة تفاعلية</a:t>
              </a:r>
              <a:endParaRPr lang="en-US" sz="1200" b="1" dirty="0">
                <a:solidFill>
                  <a:prstClr val="black"/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08C4267-8721-4DB4-AF41-F90E1A1D9B82}"/>
              </a:ext>
            </a:extLst>
          </p:cNvPr>
          <p:cNvGrpSpPr>
            <a:grpSpLocks/>
          </p:cNvGrpSpPr>
          <p:nvPr/>
        </p:nvGrpSpPr>
        <p:grpSpPr bwMode="auto">
          <a:xfrm>
            <a:off x="8802689" y="3467100"/>
            <a:ext cx="1057275" cy="433388"/>
            <a:chOff x="2105113" y="529496"/>
            <a:chExt cx="1410989" cy="579361"/>
          </a:xfrm>
        </p:grpSpPr>
        <p:sp>
          <p:nvSpPr>
            <p:cNvPr id="32803" name="TextBox 83">
              <a:extLst>
                <a:ext uri="{FF2B5EF4-FFF2-40B4-BE49-F238E27FC236}">
                  <a16:creationId xmlns:a16="http://schemas.microsoft.com/office/drawing/2014/main" id="{1EF4D11A-E42E-4FC4-9E5A-D904357E8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0729" y="529496"/>
              <a:ext cx="906162" cy="3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AE" altLang="ar-AE" sz="1200" b="1">
                  <a:solidFill>
                    <a:srgbClr val="000000"/>
                  </a:solidFill>
                  <a:latin typeface="Oswald"/>
                </a:rPr>
                <a:t>7</a:t>
              </a:r>
              <a:endParaRPr lang="en-US" altLang="ar-AE" sz="1200" b="1">
                <a:solidFill>
                  <a:srgbClr val="000000"/>
                </a:solidFill>
                <a:latin typeface="Oswald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6557295-9B84-415A-BF2E-BB40326343BC}"/>
                </a:ext>
              </a:extLst>
            </p:cNvPr>
            <p:cNvSpPr txBox="1"/>
            <p:nvPr/>
          </p:nvSpPr>
          <p:spPr>
            <a:xfrm>
              <a:off x="2105113" y="739594"/>
              <a:ext cx="1410989" cy="3692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 algn="ctr" defTabSz="685800" rtl="1">
                <a:defRPr/>
              </a:pPr>
              <a:r>
                <a:rPr lang="ar-AE" sz="1200" b="1" dirty="0">
                  <a:solidFill>
                    <a:prstClr val="black"/>
                  </a:solidFill>
                  <a:latin typeface="Helvetica" panose="020B0604020202020204" pitchFamily="34" charset="0"/>
                </a:rPr>
                <a:t>تذكرة الخروج</a:t>
              </a:r>
              <a:endParaRPr lang="en-US" sz="1200" b="1" dirty="0">
                <a:solidFill>
                  <a:prstClr val="black"/>
                </a:solidFill>
                <a:latin typeface="Helvetica" panose="020B0604020202020204" pitchFamily="34" charset="0"/>
              </a:endParaRPr>
            </a:p>
          </p:txBody>
        </p:sp>
      </p:grpSp>
      <p:sp>
        <p:nvSpPr>
          <p:cNvPr id="32801" name="Google Shape;1398;p36">
            <a:extLst>
              <a:ext uri="{FF2B5EF4-FFF2-40B4-BE49-F238E27FC236}">
                <a16:creationId xmlns:a16="http://schemas.microsoft.com/office/drawing/2014/main" id="{51C892C5-F479-441E-A841-8E534E41E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266700"/>
            <a:ext cx="35750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AE" sz="4500">
                <a:solidFill>
                  <a:srgbClr val="FF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خط سير الحصة </a:t>
            </a:r>
          </a:p>
        </p:txBody>
      </p:sp>
      <p:pic>
        <p:nvPicPr>
          <p:cNvPr id="32802" name="Picture 86" descr="A picture containing logo&#10;&#10;Description automatically generated">
            <a:extLst>
              <a:ext uri="{FF2B5EF4-FFF2-40B4-BE49-F238E27FC236}">
                <a16:creationId xmlns:a16="http://schemas.microsoft.com/office/drawing/2014/main" id="{4AE356B6-8752-441C-9564-1986CB72B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76" y="488950"/>
            <a:ext cx="1762125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1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10128" y="2532185"/>
            <a:ext cx="3692106" cy="2552167"/>
          </a:xfrm>
          <a:prstGeom prst="round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أذكر</a:t>
            </a:r>
            <a:r>
              <a:rPr lang="ar-BH" sz="4000" b="1" dirty="0">
                <a:solidFill>
                  <a:schemeClr val="tx1"/>
                </a:solidFill>
              </a:rPr>
              <a:t>ي</a:t>
            </a:r>
            <a:r>
              <a:rPr lang="ar-AE" sz="4000" b="1" dirty="0">
                <a:solidFill>
                  <a:schemeClr val="tx1"/>
                </a:solidFill>
              </a:rPr>
              <a:t> بعض السلع المستوردة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pSp>
        <p:nvGrpSpPr>
          <p:cNvPr id="8" name="مجموعة 27">
            <a:extLst>
              <a:ext uri="{FF2B5EF4-FFF2-40B4-BE49-F238E27FC236}">
                <a16:creationId xmlns:a16="http://schemas.microsoft.com/office/drawing/2014/main" id="{34F98F83-84EA-44B2-A49F-CB5151672E26}"/>
              </a:ext>
            </a:extLst>
          </p:cNvPr>
          <p:cNvGrpSpPr>
            <a:grpSpLocks/>
          </p:cNvGrpSpPr>
          <p:nvPr/>
        </p:nvGrpSpPr>
        <p:grpSpPr bwMode="auto">
          <a:xfrm>
            <a:off x="3183135" y="-100012"/>
            <a:ext cx="9214020" cy="6465643"/>
            <a:chOff x="2030413" y="533400"/>
            <a:chExt cx="8131175" cy="6054726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7AAEA39A-370F-4106-B9EC-66F133F6D3D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0413" y="533400"/>
              <a:ext cx="8131175" cy="579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1BE3823-A75F-4538-8649-A45989471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665163"/>
              <a:ext cx="2755900" cy="4146550"/>
            </a:xfrm>
            <a:custGeom>
              <a:avLst/>
              <a:gdLst>
                <a:gd name="T0" fmla="*/ 0 w 4859"/>
                <a:gd name="T1" fmla="*/ 0 h 7288"/>
                <a:gd name="T2" fmla="*/ 1563075697 w 4859"/>
                <a:gd name="T3" fmla="*/ 1572910220 h 7288"/>
                <a:gd name="T4" fmla="*/ 1353657924 w 4859"/>
                <a:gd name="T5" fmla="*/ 2147483646 h 7288"/>
                <a:gd name="T6" fmla="*/ 0 w 4859"/>
                <a:gd name="T7" fmla="*/ 1572910220 h 7288"/>
                <a:gd name="T8" fmla="*/ 0 w 4859"/>
                <a:gd name="T9" fmla="*/ 0 h 7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59" h="7288">
                  <a:moveTo>
                    <a:pt x="0" y="0"/>
                  </a:moveTo>
                  <a:cubicBezTo>
                    <a:pt x="2684" y="0"/>
                    <a:pt x="4859" y="2175"/>
                    <a:pt x="4859" y="4859"/>
                  </a:cubicBezTo>
                  <a:cubicBezTo>
                    <a:pt x="4859" y="5712"/>
                    <a:pt x="4634" y="6550"/>
                    <a:pt x="4208" y="7288"/>
                  </a:cubicBezTo>
                  <a:lnTo>
                    <a:pt x="0" y="4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59B9D88E-506B-4659-96B5-9F89C9CEB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401" y="3430588"/>
              <a:ext cx="4773613" cy="3157538"/>
            </a:xfrm>
            <a:custGeom>
              <a:avLst/>
              <a:gdLst>
                <a:gd name="T0" fmla="*/ 2147483646 w 8416"/>
                <a:gd name="T1" fmla="*/ 786210463 h 5550"/>
                <a:gd name="T2" fmla="*/ 572346329 w 8416"/>
                <a:gd name="T3" fmla="*/ 1362031040 h 5550"/>
                <a:gd name="T4" fmla="*/ 0 w 8416"/>
                <a:gd name="T5" fmla="*/ 786210463 h 5550"/>
                <a:gd name="T6" fmla="*/ 1353813323 w 8416"/>
                <a:gd name="T7" fmla="*/ 0 h 5550"/>
                <a:gd name="T8" fmla="*/ 2147483646 w 8416"/>
                <a:gd name="T9" fmla="*/ 786210463 h 5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16" h="5550">
                  <a:moveTo>
                    <a:pt x="8416" y="2429"/>
                  </a:moveTo>
                  <a:cubicBezTo>
                    <a:pt x="7074" y="4753"/>
                    <a:pt x="4103" y="5550"/>
                    <a:pt x="1779" y="4208"/>
                  </a:cubicBezTo>
                  <a:cubicBezTo>
                    <a:pt x="1040" y="3781"/>
                    <a:pt x="426" y="3168"/>
                    <a:pt x="0" y="2429"/>
                  </a:cubicBezTo>
                  <a:lnTo>
                    <a:pt x="4208" y="0"/>
                  </a:lnTo>
                  <a:lnTo>
                    <a:pt x="8416" y="2429"/>
                  </a:ln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85F5A84-9DE2-485A-812F-EC2544B3B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665163"/>
              <a:ext cx="3148013" cy="4146550"/>
            </a:xfrm>
            <a:custGeom>
              <a:avLst/>
              <a:gdLst>
                <a:gd name="T0" fmla="*/ 431757073 w 5550"/>
                <a:gd name="T1" fmla="*/ 2147483646 h 7288"/>
                <a:gd name="T2" fmla="*/ 1004108944 w 5550"/>
                <a:gd name="T3" fmla="*/ 210735545 h 7288"/>
                <a:gd name="T4" fmla="*/ 1785583036 w 5550"/>
                <a:gd name="T5" fmla="*/ 0 h 7288"/>
                <a:gd name="T6" fmla="*/ 1785583036 w 5550"/>
                <a:gd name="T7" fmla="*/ 1572910220 h 7288"/>
                <a:gd name="T8" fmla="*/ 431757073 w 5550"/>
                <a:gd name="T9" fmla="*/ 2147483646 h 7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50" h="7288">
                  <a:moveTo>
                    <a:pt x="1342" y="7288"/>
                  </a:moveTo>
                  <a:cubicBezTo>
                    <a:pt x="0" y="4964"/>
                    <a:pt x="797" y="1993"/>
                    <a:pt x="3121" y="651"/>
                  </a:cubicBezTo>
                  <a:cubicBezTo>
                    <a:pt x="3859" y="224"/>
                    <a:pt x="4697" y="0"/>
                    <a:pt x="5550" y="0"/>
                  </a:cubicBezTo>
                  <a:lnTo>
                    <a:pt x="5550" y="4859"/>
                  </a:lnTo>
                  <a:lnTo>
                    <a:pt x="1342" y="7288"/>
                  </a:lnTo>
                  <a:close/>
                </a:path>
              </a:pathLst>
            </a:custGeom>
            <a:solidFill>
              <a:srgbClr val="FFFF6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13" name="Segment 3 Text">
              <a:extLst>
                <a:ext uri="{FF2B5EF4-FFF2-40B4-BE49-F238E27FC236}">
                  <a16:creationId xmlns:a16="http://schemas.microsoft.com/office/drawing/2014/main" id="{5B63C3CB-EA81-476D-A435-CE1C86055B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731491">
              <a:off x="6069418" y="1810735"/>
              <a:ext cx="3081271" cy="149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b="1" dirty="0">
                  <a:latin typeface="Arial" panose="020B0604020202020204" pitchFamily="34" charset="0"/>
                </a:rPr>
                <a:t>الطالب</a:t>
              </a:r>
              <a:r>
                <a:rPr lang="ar-BH" altLang="en-US" b="1" dirty="0">
                  <a:latin typeface="Arial" panose="020B0604020202020204" pitchFamily="34" charset="0"/>
                </a:rPr>
                <a:t>ة</a:t>
              </a:r>
              <a:r>
                <a:rPr lang="ar-AE" altLang="en-US" b="1" dirty="0">
                  <a:latin typeface="Arial" panose="020B0604020202020204" pitchFamily="34" charset="0"/>
                </a:rPr>
                <a:t> </a:t>
              </a:r>
              <a:r>
                <a:rPr lang="en-US" altLang="en-US" b="1" dirty="0">
                  <a:latin typeface="Arial" panose="020B0604020202020204" pitchFamily="34" charset="0"/>
                </a:rPr>
                <a:t>9</a:t>
              </a:r>
            </a:p>
          </p:txBody>
        </p:sp>
        <p:sp>
          <p:nvSpPr>
            <p:cNvPr id="14" name="Segment 2 Text">
              <a:extLst>
                <a:ext uri="{FF2B5EF4-FFF2-40B4-BE49-F238E27FC236}">
                  <a16:creationId xmlns:a16="http://schemas.microsoft.com/office/drawing/2014/main" id="{0DD840FB-FC46-4D73-A1BE-5C89C76564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558848" y="4446439"/>
              <a:ext cx="3081271" cy="149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b="1" dirty="0">
                  <a:latin typeface="Arial" panose="020B0604020202020204" pitchFamily="34" charset="0"/>
                </a:rPr>
                <a:t>الطالب</a:t>
              </a:r>
              <a:r>
                <a:rPr lang="ar-BH" altLang="en-US" b="1" dirty="0">
                  <a:latin typeface="Arial" panose="020B0604020202020204" pitchFamily="34" charset="0"/>
                </a:rPr>
                <a:t>ة</a:t>
              </a:r>
              <a:r>
                <a:rPr lang="ar-AE" altLang="en-US" b="1" dirty="0">
                  <a:latin typeface="Arial" panose="020B0604020202020204" pitchFamily="34" charset="0"/>
                </a:rPr>
                <a:t> </a:t>
              </a:r>
              <a:r>
                <a:rPr lang="en-US" altLang="en-US" b="1" dirty="0">
                  <a:latin typeface="Arial" panose="020B0604020202020204" pitchFamily="34" charset="0"/>
                </a:rPr>
                <a:t>8</a:t>
              </a:r>
            </a:p>
          </p:txBody>
        </p:sp>
        <p:sp>
          <p:nvSpPr>
            <p:cNvPr id="15" name="Segment 1 Text">
              <a:extLst>
                <a:ext uri="{FF2B5EF4-FFF2-40B4-BE49-F238E27FC236}">
                  <a16:creationId xmlns:a16="http://schemas.microsoft.com/office/drawing/2014/main" id="{CEE81967-302F-4EEF-AE94-341B87CEE8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8509" flipH="1">
              <a:off x="3057554" y="1791684"/>
              <a:ext cx="3081271" cy="149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b="1" dirty="0">
                  <a:latin typeface="Arial" panose="020B0604020202020204" pitchFamily="34" charset="0"/>
                </a:rPr>
                <a:t>الطالب</a:t>
              </a:r>
              <a:r>
                <a:rPr lang="ar-BH" altLang="en-US" b="1" dirty="0">
                  <a:latin typeface="Arial" panose="020B0604020202020204" pitchFamily="34" charset="0"/>
                </a:rPr>
                <a:t>ة</a:t>
              </a:r>
              <a:r>
                <a:rPr lang="ar-AE" altLang="en-US" b="1" dirty="0">
                  <a:latin typeface="Arial" panose="020B0604020202020204" pitchFamily="34" charset="0"/>
                </a:rPr>
                <a:t> </a:t>
              </a:r>
              <a:r>
                <a:rPr lang="en-US" altLang="en-US" b="1" dirty="0">
                  <a:latin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4" name="مجموعة 39">
            <a:extLst>
              <a:ext uri="{FF2B5EF4-FFF2-40B4-BE49-F238E27FC236}">
                <a16:creationId xmlns:a16="http://schemas.microsoft.com/office/drawing/2014/main" id="{68E9265C-CB76-478A-A638-C6F03317B69B}"/>
              </a:ext>
            </a:extLst>
          </p:cNvPr>
          <p:cNvGrpSpPr>
            <a:grpSpLocks/>
          </p:cNvGrpSpPr>
          <p:nvPr/>
        </p:nvGrpSpPr>
        <p:grpSpPr bwMode="auto">
          <a:xfrm>
            <a:off x="6667021" y="1812509"/>
            <a:ext cx="2392362" cy="2411412"/>
            <a:chOff x="4954087" y="2297215"/>
            <a:chExt cx="2392648" cy="2411967"/>
          </a:xfrm>
        </p:grpSpPr>
        <p:sp>
          <p:nvSpPr>
            <p:cNvPr id="5" name="Spin Button">
              <a:extLst>
                <a:ext uri="{FF2B5EF4-FFF2-40B4-BE49-F238E27FC236}">
                  <a16:creationId xmlns:a16="http://schemas.microsoft.com/office/drawing/2014/main" id="{AF815F5D-F1CB-4CD7-A537-6CBC52E56F26}"/>
                </a:ext>
              </a:extLst>
            </p:cNvPr>
            <p:cNvSpPr/>
            <p:nvPr/>
          </p:nvSpPr>
          <p:spPr>
            <a:xfrm>
              <a:off x="5204635" y="2581185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rgbClr val="FF0000"/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40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دوران</a:t>
              </a:r>
              <a:endParaRPr lang="en-GB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صورة 41">
              <a:extLst>
                <a:ext uri="{FF2B5EF4-FFF2-40B4-BE49-F238E27FC236}">
                  <a16:creationId xmlns:a16="http://schemas.microsoft.com/office/drawing/2014/main" id="{651A29BB-5E85-4073-995C-E9D86DAA3F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31" t="7841" r="24925" b="2443"/>
            <a:stretch>
              <a:fillRect/>
            </a:stretch>
          </p:blipFill>
          <p:spPr bwMode="auto">
            <a:xfrm>
              <a:off x="4954087" y="2297215"/>
              <a:ext cx="2392648" cy="2411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صورة 42">
            <a:extLst>
              <a:ext uri="{FF2B5EF4-FFF2-40B4-BE49-F238E27FC236}">
                <a16:creationId xmlns:a16="http://schemas.microsoft.com/office/drawing/2014/main" id="{1BE3A3EB-5587-4AF5-B5FA-5B8ACCBA2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404" y="2752725"/>
            <a:ext cx="16065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FEC1A21B-A136-4521-97A7-B8D3044B2DE2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684B312-6C3C-495E-BDD3-68CCEBC46384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46061" y="2567354"/>
            <a:ext cx="3692106" cy="281682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ربحت وسام الدؤوب</a:t>
            </a:r>
            <a:endParaRPr lang="en-US" sz="4400" b="1" dirty="0">
              <a:solidFill>
                <a:schemeClr val="tx1"/>
              </a:solidFill>
            </a:endParaRPr>
          </a:p>
        </p:txBody>
      </p:sp>
      <p:grpSp>
        <p:nvGrpSpPr>
          <p:cNvPr id="4" name="مجموعة 27">
            <a:extLst>
              <a:ext uri="{FF2B5EF4-FFF2-40B4-BE49-F238E27FC236}">
                <a16:creationId xmlns:a16="http://schemas.microsoft.com/office/drawing/2014/main" id="{57EAE52C-1456-4B45-B224-C4871E438CF5}"/>
              </a:ext>
            </a:extLst>
          </p:cNvPr>
          <p:cNvGrpSpPr>
            <a:grpSpLocks/>
          </p:cNvGrpSpPr>
          <p:nvPr/>
        </p:nvGrpSpPr>
        <p:grpSpPr bwMode="auto">
          <a:xfrm>
            <a:off x="3183134" y="-100012"/>
            <a:ext cx="9494837" cy="6430474"/>
            <a:chOff x="2030413" y="533400"/>
            <a:chExt cx="8131175" cy="6054726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37153D4C-44D2-4731-815C-C8888252050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0413" y="533400"/>
              <a:ext cx="8131175" cy="579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0E61B6A-C437-4AFE-BEEE-E7B75D35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665163"/>
              <a:ext cx="2755900" cy="4146550"/>
            </a:xfrm>
            <a:custGeom>
              <a:avLst/>
              <a:gdLst>
                <a:gd name="T0" fmla="*/ 0 w 4859"/>
                <a:gd name="T1" fmla="*/ 0 h 7288"/>
                <a:gd name="T2" fmla="*/ 1563075697 w 4859"/>
                <a:gd name="T3" fmla="*/ 1572910220 h 7288"/>
                <a:gd name="T4" fmla="*/ 1353657924 w 4859"/>
                <a:gd name="T5" fmla="*/ 2147483646 h 7288"/>
                <a:gd name="T6" fmla="*/ 0 w 4859"/>
                <a:gd name="T7" fmla="*/ 1572910220 h 7288"/>
                <a:gd name="T8" fmla="*/ 0 w 4859"/>
                <a:gd name="T9" fmla="*/ 0 h 7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59" h="7288">
                  <a:moveTo>
                    <a:pt x="0" y="0"/>
                  </a:moveTo>
                  <a:cubicBezTo>
                    <a:pt x="2684" y="0"/>
                    <a:pt x="4859" y="2175"/>
                    <a:pt x="4859" y="4859"/>
                  </a:cubicBezTo>
                  <a:cubicBezTo>
                    <a:pt x="4859" y="5712"/>
                    <a:pt x="4634" y="6550"/>
                    <a:pt x="4208" y="7288"/>
                  </a:cubicBezTo>
                  <a:lnTo>
                    <a:pt x="0" y="4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9530389-2ECD-4457-8586-9AFED3673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401" y="3430588"/>
              <a:ext cx="4773613" cy="3157538"/>
            </a:xfrm>
            <a:custGeom>
              <a:avLst/>
              <a:gdLst>
                <a:gd name="T0" fmla="*/ 2147483646 w 8416"/>
                <a:gd name="T1" fmla="*/ 786210463 h 5550"/>
                <a:gd name="T2" fmla="*/ 572346329 w 8416"/>
                <a:gd name="T3" fmla="*/ 1362031040 h 5550"/>
                <a:gd name="T4" fmla="*/ 0 w 8416"/>
                <a:gd name="T5" fmla="*/ 786210463 h 5550"/>
                <a:gd name="T6" fmla="*/ 1353813323 w 8416"/>
                <a:gd name="T7" fmla="*/ 0 h 5550"/>
                <a:gd name="T8" fmla="*/ 2147483646 w 8416"/>
                <a:gd name="T9" fmla="*/ 786210463 h 5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16" h="5550">
                  <a:moveTo>
                    <a:pt x="8416" y="2429"/>
                  </a:moveTo>
                  <a:cubicBezTo>
                    <a:pt x="7074" y="4753"/>
                    <a:pt x="4103" y="5550"/>
                    <a:pt x="1779" y="4208"/>
                  </a:cubicBezTo>
                  <a:cubicBezTo>
                    <a:pt x="1040" y="3781"/>
                    <a:pt x="426" y="3168"/>
                    <a:pt x="0" y="2429"/>
                  </a:cubicBezTo>
                  <a:lnTo>
                    <a:pt x="4208" y="0"/>
                  </a:lnTo>
                  <a:lnTo>
                    <a:pt x="8416" y="2429"/>
                  </a:ln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7A22C013-D076-4695-91DC-3716648AF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665163"/>
              <a:ext cx="3148013" cy="4146550"/>
            </a:xfrm>
            <a:custGeom>
              <a:avLst/>
              <a:gdLst>
                <a:gd name="T0" fmla="*/ 431757073 w 5550"/>
                <a:gd name="T1" fmla="*/ 2147483646 h 7288"/>
                <a:gd name="T2" fmla="*/ 1004108944 w 5550"/>
                <a:gd name="T3" fmla="*/ 210735545 h 7288"/>
                <a:gd name="T4" fmla="*/ 1785583036 w 5550"/>
                <a:gd name="T5" fmla="*/ 0 h 7288"/>
                <a:gd name="T6" fmla="*/ 1785583036 w 5550"/>
                <a:gd name="T7" fmla="*/ 1572910220 h 7288"/>
                <a:gd name="T8" fmla="*/ 431757073 w 5550"/>
                <a:gd name="T9" fmla="*/ 2147483646 h 7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50" h="7288">
                  <a:moveTo>
                    <a:pt x="1342" y="7288"/>
                  </a:moveTo>
                  <a:cubicBezTo>
                    <a:pt x="0" y="4964"/>
                    <a:pt x="797" y="1993"/>
                    <a:pt x="3121" y="651"/>
                  </a:cubicBezTo>
                  <a:cubicBezTo>
                    <a:pt x="3859" y="224"/>
                    <a:pt x="4697" y="0"/>
                    <a:pt x="5550" y="0"/>
                  </a:cubicBezTo>
                  <a:lnTo>
                    <a:pt x="5550" y="4859"/>
                  </a:lnTo>
                  <a:lnTo>
                    <a:pt x="1342" y="7288"/>
                  </a:lnTo>
                  <a:close/>
                </a:path>
              </a:pathLst>
            </a:custGeom>
            <a:solidFill>
              <a:srgbClr val="FFFF6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9" name="Segment 3 Text">
              <a:extLst>
                <a:ext uri="{FF2B5EF4-FFF2-40B4-BE49-F238E27FC236}">
                  <a16:creationId xmlns:a16="http://schemas.microsoft.com/office/drawing/2014/main" id="{4E351428-9CF2-4F98-B497-F33BD6FF50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731491">
              <a:off x="6069418" y="1810735"/>
              <a:ext cx="3081271" cy="149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b="1" dirty="0">
                  <a:latin typeface="Arial" panose="020B0604020202020204" pitchFamily="34" charset="0"/>
                </a:rPr>
                <a:t>الطالب</a:t>
              </a:r>
              <a:r>
                <a:rPr lang="ar-BH" altLang="en-US" b="1" dirty="0">
                  <a:latin typeface="Arial" panose="020B0604020202020204" pitchFamily="34" charset="0"/>
                </a:rPr>
                <a:t>ة</a:t>
              </a:r>
              <a:r>
                <a:rPr lang="ar-AE" altLang="en-US" b="1" dirty="0">
                  <a:latin typeface="Arial" panose="020B0604020202020204" pitchFamily="34" charset="0"/>
                </a:rPr>
                <a:t> </a:t>
              </a:r>
              <a:r>
                <a:rPr lang="en-US" altLang="en-US" b="1" dirty="0">
                  <a:latin typeface="Arial" panose="020B0604020202020204" pitchFamily="34" charset="0"/>
                </a:rPr>
                <a:t>11</a:t>
              </a:r>
            </a:p>
          </p:txBody>
        </p:sp>
        <p:sp>
          <p:nvSpPr>
            <p:cNvPr id="10" name="Segment 2 Text">
              <a:extLst>
                <a:ext uri="{FF2B5EF4-FFF2-40B4-BE49-F238E27FC236}">
                  <a16:creationId xmlns:a16="http://schemas.microsoft.com/office/drawing/2014/main" id="{7F1E5338-D8E0-4942-B693-893AFB71A1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558848" y="4446439"/>
              <a:ext cx="3081271" cy="149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b="1" dirty="0">
                  <a:latin typeface="Arial" panose="020B0604020202020204" pitchFamily="34" charset="0"/>
                </a:rPr>
                <a:t>الطالب</a:t>
              </a:r>
              <a:r>
                <a:rPr lang="ar-BH" altLang="en-US" b="1" dirty="0">
                  <a:latin typeface="Arial" panose="020B0604020202020204" pitchFamily="34" charset="0"/>
                </a:rPr>
                <a:t>ة</a:t>
              </a:r>
              <a:r>
                <a:rPr lang="ar-AE" altLang="en-US" b="1" dirty="0">
                  <a:latin typeface="Arial" panose="020B0604020202020204" pitchFamily="34" charset="0"/>
                </a:rPr>
                <a:t> </a:t>
              </a:r>
              <a:r>
                <a:rPr lang="en-US" altLang="en-US" b="1" dirty="0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1" name="Segment 1 Text">
              <a:extLst>
                <a:ext uri="{FF2B5EF4-FFF2-40B4-BE49-F238E27FC236}">
                  <a16:creationId xmlns:a16="http://schemas.microsoft.com/office/drawing/2014/main" id="{CC84D146-C455-409B-885F-B1686E492A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68509" flipH="1">
              <a:off x="3057554" y="1791684"/>
              <a:ext cx="3081271" cy="149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/>
            <a:lstStyle>
              <a:lvl1pPr algn="r" rtl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b="1" dirty="0">
                  <a:latin typeface="Arial" panose="020B0604020202020204" pitchFamily="34" charset="0"/>
                </a:rPr>
                <a:t>الطالب</a:t>
              </a:r>
              <a:r>
                <a:rPr lang="ar-BH" altLang="en-US" b="1" dirty="0">
                  <a:latin typeface="Arial" panose="020B0604020202020204" pitchFamily="34" charset="0"/>
                </a:rPr>
                <a:t>ة</a:t>
              </a:r>
              <a:r>
                <a:rPr lang="ar-AE" altLang="en-US" b="1" dirty="0">
                  <a:latin typeface="Arial" panose="020B0604020202020204" pitchFamily="34" charset="0"/>
                </a:rPr>
                <a:t> </a:t>
              </a:r>
              <a:r>
                <a:rPr lang="en-US" altLang="en-US" b="1" dirty="0">
                  <a:latin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2" name="مجموعة 39">
            <a:extLst>
              <a:ext uri="{FF2B5EF4-FFF2-40B4-BE49-F238E27FC236}">
                <a16:creationId xmlns:a16="http://schemas.microsoft.com/office/drawing/2014/main" id="{B477526A-4750-4630-89C4-AA79228F61C0}"/>
              </a:ext>
            </a:extLst>
          </p:cNvPr>
          <p:cNvGrpSpPr>
            <a:grpSpLocks/>
          </p:cNvGrpSpPr>
          <p:nvPr/>
        </p:nvGrpSpPr>
        <p:grpSpPr bwMode="auto">
          <a:xfrm>
            <a:off x="6719077" y="2021867"/>
            <a:ext cx="2392362" cy="2411412"/>
            <a:chOff x="4954087" y="2297215"/>
            <a:chExt cx="2392648" cy="2411967"/>
          </a:xfrm>
        </p:grpSpPr>
        <p:sp>
          <p:nvSpPr>
            <p:cNvPr id="13" name="Spin Button">
              <a:extLst>
                <a:ext uri="{FF2B5EF4-FFF2-40B4-BE49-F238E27FC236}">
                  <a16:creationId xmlns:a16="http://schemas.microsoft.com/office/drawing/2014/main" id="{60A34198-AE5C-4E68-A854-87136F5869E5}"/>
                </a:ext>
              </a:extLst>
            </p:cNvPr>
            <p:cNvSpPr/>
            <p:nvPr/>
          </p:nvSpPr>
          <p:spPr>
            <a:xfrm>
              <a:off x="5204635" y="2581185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rgbClr val="FF0000"/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40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دوران</a:t>
              </a:r>
              <a:endParaRPr lang="en-GB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صورة 41">
              <a:extLst>
                <a:ext uri="{FF2B5EF4-FFF2-40B4-BE49-F238E27FC236}">
                  <a16:creationId xmlns:a16="http://schemas.microsoft.com/office/drawing/2014/main" id="{2F395B77-EC80-4C33-91FD-D787768019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31" t="7841" r="24925" b="2443"/>
            <a:stretch>
              <a:fillRect/>
            </a:stretch>
          </p:blipFill>
          <p:spPr bwMode="auto">
            <a:xfrm>
              <a:off x="4954087" y="2297215"/>
              <a:ext cx="2392648" cy="2411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صورة 42">
            <a:extLst>
              <a:ext uri="{FF2B5EF4-FFF2-40B4-BE49-F238E27FC236}">
                <a16:creationId xmlns:a16="http://schemas.microsoft.com/office/drawing/2014/main" id="{FEFA2430-ABEF-449D-8E5B-91AD1D4D9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962" y="2241867"/>
            <a:ext cx="16065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3EB66975-E445-4E1E-889B-610710F84169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CFB8E0C-3092-4F7F-9A05-D3ADA84F8020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Left 4">
            <a:extLst>
              <a:ext uri="{FF2B5EF4-FFF2-40B4-BE49-F238E27FC236}">
                <a16:creationId xmlns:a16="http://schemas.microsoft.com/office/drawing/2014/main" id="{C11D475A-301D-461B-B7F6-9B82B05F4AC1}"/>
              </a:ext>
            </a:extLst>
          </p:cNvPr>
          <p:cNvSpPr/>
          <p:nvPr/>
        </p:nvSpPr>
        <p:spPr>
          <a:xfrm>
            <a:off x="9996200" y="1671168"/>
            <a:ext cx="1683026" cy="2372140"/>
          </a:xfrm>
          <a:prstGeom prst="leftArrow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3DA404-E414-47CB-9EA9-2C33127A189D}"/>
              </a:ext>
            </a:extLst>
          </p:cNvPr>
          <p:cNvSpPr txBox="1"/>
          <p:nvPr/>
        </p:nvSpPr>
        <p:spPr>
          <a:xfrm>
            <a:off x="376495" y="1842079"/>
            <a:ext cx="2491375" cy="22390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مناقشه</a:t>
            </a:r>
          </a:p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طلابي و</a:t>
            </a: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طالباتي الرائعات</a:t>
            </a: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ubai" panose="020B0503030403030204" pitchFamily="34" charset="-78"/>
                <a:ea typeface="+mn-ea"/>
                <a:cs typeface="Dubai" panose="020B0503030403030204" pitchFamily="34" charset="-78"/>
              </a:rPr>
              <a:t> .. لنتعاون معاً لحل النشاط التالي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D240C0B-9033-42B7-B143-70AAAC34D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500" y="175643"/>
            <a:ext cx="6743700" cy="265747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7764726-C679-4EE4-9BA3-BF55E802E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98" r="39309"/>
          <a:stretch/>
        </p:blipFill>
        <p:spPr>
          <a:xfrm>
            <a:off x="9859921" y="2195764"/>
            <a:ext cx="2219345" cy="132294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38EBFA63-C4DC-466B-B834-1B8D6B44A693}"/>
              </a:ext>
            </a:extLst>
          </p:cNvPr>
          <p:cNvSpPr/>
          <p:nvPr/>
        </p:nvSpPr>
        <p:spPr>
          <a:xfrm>
            <a:off x="3438717" y="3442216"/>
            <a:ext cx="5986636" cy="14814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dirty="0"/>
              <a:t>1- </a:t>
            </a:r>
            <a:r>
              <a:rPr lang="ar-BH" sz="4000" dirty="0"/>
              <a:t>ما أهمية التجارة و أثرها على اقتصاد الإمارات ؟</a:t>
            </a:r>
            <a:endParaRPr lang="ar-AE" sz="4000" dirty="0"/>
          </a:p>
          <a:p>
            <a:pPr algn="ctr"/>
            <a:r>
              <a:rPr lang="ar-AE" sz="4000" dirty="0"/>
              <a:t>2- الفرق بين الاستيراد والتصدير ؟</a:t>
            </a:r>
          </a:p>
          <a:p>
            <a:pPr algn="ctr"/>
            <a:r>
              <a:rPr lang="ar-BH" sz="4000" dirty="0"/>
              <a:t> </a:t>
            </a:r>
            <a:endParaRPr lang="en-US" sz="40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9C3ECEE-CD64-4C85-9891-A88228270F1E}"/>
              </a:ext>
            </a:extLst>
          </p:cNvPr>
          <p:cNvSpPr/>
          <p:nvPr/>
        </p:nvSpPr>
        <p:spPr>
          <a:xfrm>
            <a:off x="914400" y="6063429"/>
            <a:ext cx="1109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BH" b="1" dirty="0">
                <a:solidFill>
                  <a:prstClr val="black"/>
                </a:solidFill>
              </a:rPr>
              <a:t>نواتج التعلم :  -</a:t>
            </a:r>
            <a:r>
              <a:rPr lang="ar-AE" b="1" dirty="0">
                <a:solidFill>
                  <a:prstClr val="black"/>
                </a:solidFill>
              </a:rPr>
              <a:t> تحديد جوانب ذات صلة بكل من التجارة و الاقتصاد و وسائل الاتصال الحديثة في دولة الإمارات العربية المتحدة .</a:t>
            </a:r>
          </a:p>
          <a:p>
            <a:pPr lvl="0" algn="r">
              <a:defRPr/>
            </a:pPr>
            <a:r>
              <a:rPr lang="ar-AE" b="1" dirty="0">
                <a:solidFill>
                  <a:prstClr val="black"/>
                </a:solidFill>
              </a:rPr>
              <a:t>– استخدام مفاهيم اقتصادية أساسية </a:t>
            </a:r>
            <a:endParaRPr lang="en-US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DE24892-5ACC-4DA7-811C-AEBB9D30F33F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955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7F415-1164-42B4-9A6C-9452A22ED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4062"/>
            <a:ext cx="10515600" cy="4975092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ar-AE" sz="4000" b="1" u="sng" dirty="0">
                <a:latin typeface="Dubai" panose="020B0503030403030204" pitchFamily="34" charset="-78"/>
                <a:cs typeface="Dubai" panose="020B0503030403030204" pitchFamily="34" charset="-78"/>
              </a:rPr>
              <a:t>ط</a:t>
            </a:r>
            <a:r>
              <a:rPr lang="ar-BH" sz="4000" b="1" u="sng" dirty="0" err="1">
                <a:latin typeface="Dubai" panose="020B0503030403030204" pitchFamily="34" charset="-78"/>
                <a:cs typeface="Dubai" panose="020B0503030403030204" pitchFamily="34" charset="-78"/>
              </a:rPr>
              <a:t>الباتي</a:t>
            </a:r>
            <a:r>
              <a:rPr lang="ar-AE" sz="4000" b="1" u="sng" dirty="0">
                <a:latin typeface="Dubai" panose="020B0503030403030204" pitchFamily="34" charset="-78"/>
                <a:cs typeface="Dubai" panose="020B0503030403030204" pitchFamily="34" charset="-78"/>
              </a:rPr>
              <a:t> أرجو </a:t>
            </a:r>
            <a:r>
              <a:rPr lang="ar-BH" sz="4000" b="1" u="sng" dirty="0">
                <a:latin typeface="Dubai" panose="020B0503030403030204" pitchFamily="34" charset="-78"/>
                <a:cs typeface="Dubai" panose="020B0503030403030204" pitchFamily="34" charset="-78"/>
              </a:rPr>
              <a:t>مكن </a:t>
            </a:r>
            <a:r>
              <a:rPr lang="ar-AE" sz="4000" b="1" u="sng" dirty="0">
                <a:latin typeface="Dubai" panose="020B0503030403030204" pitchFamily="34" charset="-78"/>
                <a:cs typeface="Dubai" panose="020B0503030403030204" pitchFamily="34" charset="-78"/>
              </a:rPr>
              <a:t>الدخول لمنصة </a:t>
            </a:r>
            <a:r>
              <a:rPr lang="en-US" sz="4000" b="1" u="sng" dirty="0">
                <a:latin typeface="Dubai" panose="020B0503030403030204" pitchFamily="34" charset="-78"/>
                <a:cs typeface="Dubai" panose="020B0503030403030204" pitchFamily="34" charset="-78"/>
              </a:rPr>
              <a:t>LMS</a:t>
            </a:r>
            <a:r>
              <a:rPr lang="ar-AE" sz="4000" b="1" u="sng" dirty="0">
                <a:latin typeface="Dubai" panose="020B0503030403030204" pitchFamily="34" charset="-78"/>
                <a:cs typeface="Dubai" panose="020B0503030403030204" pitchFamily="34" charset="-78"/>
              </a:rPr>
              <a:t> لحل النشاط الموجود ( سيتم احتساب درجات لدخولكم ) </a:t>
            </a:r>
            <a:endParaRPr lang="en-US" sz="4000" b="1" u="sng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9A7D67-CF6A-48D3-A4B0-00E85438E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44103"/>
            <a:ext cx="10515600" cy="2981811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53277E44-F2B7-45D6-8684-FE0B5421948C}"/>
              </a:ext>
            </a:extLst>
          </p:cNvPr>
          <p:cNvSpPr txBox="1"/>
          <p:nvPr/>
        </p:nvSpPr>
        <p:spPr>
          <a:xfrm>
            <a:off x="316523" y="2731158"/>
            <a:ext cx="11588261" cy="83099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</a:rPr>
              <a:t>الدخول على البوابة الذكية        مادة التربية الأخلاقية       الأنشطة         الدرس 2 ( واقع التجارة في دولة الإمارات العربية المتحدة 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</a:endParaRP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2E19A65E-07D4-4980-B70F-E8FD7F468D45}"/>
              </a:ext>
            </a:extLst>
          </p:cNvPr>
          <p:cNvGrpSpPr/>
          <p:nvPr/>
        </p:nvGrpSpPr>
        <p:grpSpPr>
          <a:xfrm>
            <a:off x="4394287" y="2974999"/>
            <a:ext cx="4734413" cy="16412"/>
            <a:chOff x="4651827" y="2783059"/>
            <a:chExt cx="4788667" cy="16412"/>
          </a:xfrm>
        </p:grpSpPr>
        <p:cxnSp>
          <p:nvCxnSpPr>
            <p:cNvPr id="9" name="Straight Arrow Connector 5">
              <a:extLst>
                <a:ext uri="{FF2B5EF4-FFF2-40B4-BE49-F238E27FC236}">
                  <a16:creationId xmlns:a16="http://schemas.microsoft.com/office/drawing/2014/main" id="{BB5F5853-83D0-4175-8E9C-7FDB1B1D42F9}"/>
                </a:ext>
              </a:extLst>
            </p:cNvPr>
            <p:cNvCxnSpPr/>
            <p:nvPr/>
          </p:nvCxnSpPr>
          <p:spPr>
            <a:xfrm rot="10800000" flipV="1">
              <a:off x="8934058" y="2785403"/>
              <a:ext cx="506436" cy="14068"/>
            </a:xfrm>
            <a:prstGeom prst="straightConnector1">
              <a:avLst/>
            </a:prstGeom>
            <a:noFill/>
            <a:ln w="76200" cap="flat" cmpd="sng" algn="ctr">
              <a:solidFill>
                <a:srgbClr val="5B3E1C"/>
              </a:solidFill>
              <a:prstDash val="solid"/>
              <a:tailEnd type="arrow"/>
            </a:ln>
            <a:effectLst/>
          </p:spPr>
        </p:cxnSp>
        <p:cxnSp>
          <p:nvCxnSpPr>
            <p:cNvPr id="10" name="Straight Arrow Connector 6">
              <a:extLst>
                <a:ext uri="{FF2B5EF4-FFF2-40B4-BE49-F238E27FC236}">
                  <a16:creationId xmlns:a16="http://schemas.microsoft.com/office/drawing/2014/main" id="{CC7323CB-ED57-4501-9B97-6EB03CC311F9}"/>
                </a:ext>
              </a:extLst>
            </p:cNvPr>
            <p:cNvCxnSpPr/>
            <p:nvPr/>
          </p:nvCxnSpPr>
          <p:spPr>
            <a:xfrm rot="10800000" flipV="1">
              <a:off x="6189577" y="2783059"/>
              <a:ext cx="547437" cy="4212"/>
            </a:xfrm>
            <a:prstGeom prst="straightConnector1">
              <a:avLst/>
            </a:prstGeom>
            <a:noFill/>
            <a:ln w="76200" cap="flat" cmpd="sng" algn="ctr">
              <a:solidFill>
                <a:srgbClr val="5B3E1C"/>
              </a:solidFill>
              <a:prstDash val="solid"/>
              <a:tailEnd type="arrow"/>
            </a:ln>
            <a:effectLst/>
          </p:spPr>
        </p:cxnSp>
        <p:cxnSp>
          <p:nvCxnSpPr>
            <p:cNvPr id="11" name="Straight Arrow Connector 7">
              <a:extLst>
                <a:ext uri="{FF2B5EF4-FFF2-40B4-BE49-F238E27FC236}">
                  <a16:creationId xmlns:a16="http://schemas.microsoft.com/office/drawing/2014/main" id="{2814644D-7979-4715-8C6A-F5F5D31466BA}"/>
                </a:ext>
              </a:extLst>
            </p:cNvPr>
            <p:cNvCxnSpPr/>
            <p:nvPr/>
          </p:nvCxnSpPr>
          <p:spPr>
            <a:xfrm rot="10800000" flipV="1">
              <a:off x="4651827" y="2785614"/>
              <a:ext cx="640539" cy="12674"/>
            </a:xfrm>
            <a:prstGeom prst="straightConnector1">
              <a:avLst/>
            </a:prstGeom>
            <a:noFill/>
            <a:ln w="76200" cap="flat" cmpd="sng" algn="ctr">
              <a:solidFill>
                <a:srgbClr val="5B3E1C"/>
              </a:solidFill>
              <a:prstDash val="solid"/>
              <a:tailEnd type="arrow"/>
            </a:ln>
            <a:effectLst/>
          </p:spPr>
        </p:cxnSp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D732049-073F-4D67-B1A9-1DC711A6C96B}"/>
              </a:ext>
            </a:extLst>
          </p:cNvPr>
          <p:cNvSpPr/>
          <p:nvPr/>
        </p:nvSpPr>
        <p:spPr>
          <a:xfrm>
            <a:off x="129614" y="110071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prstClr val="black"/>
                </a:solidFill>
              </a:rPr>
              <a:t>عنوان الدرس:</a:t>
            </a:r>
            <a:r>
              <a:rPr lang="ar-AE" b="1" dirty="0">
                <a:solidFill>
                  <a:prstClr val="black"/>
                </a:solidFill>
              </a:rPr>
              <a:t>واقع التجارة في دولة الإمارات </a:t>
            </a:r>
            <a:endParaRPr lang="en-US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2359EAD-6957-4880-B7FA-041437F39BA8}"/>
              </a:ext>
            </a:extLst>
          </p:cNvPr>
          <p:cNvSpPr/>
          <p:nvPr/>
        </p:nvSpPr>
        <p:spPr>
          <a:xfrm>
            <a:off x="2536410" y="220285"/>
            <a:ext cx="8396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التقويم الختامي على بوابة التعلم الذكي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1910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14938" y="351383"/>
            <a:ext cx="7300913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1200" cap="none" spc="0" normalizeH="0" baseline="0" noProof="0" dirty="0">
                <a:ln/>
                <a:solidFill>
                  <a:srgbClr val="956251"/>
                </a:solidFill>
                <a:effectLst/>
                <a:uLnTx/>
                <a:uFillTx/>
                <a:latin typeface="Rockwell" panose="02060603020205020403"/>
                <a:ea typeface="+mn-ea"/>
                <a:cs typeface="Times New Roman" panose="02020603050405020304" pitchFamily="18" charset="0"/>
              </a:rPr>
              <a:t>شكراً لك</a:t>
            </a:r>
            <a:r>
              <a:rPr lang="ar-AE" sz="8800" b="1" dirty="0">
                <a:ln/>
                <a:solidFill>
                  <a:srgbClr val="956251"/>
                </a:solidFill>
                <a:latin typeface="Rockwell" panose="02060603020205020403"/>
                <a:cs typeface="Times New Roman" panose="02020603050405020304" pitchFamily="18" charset="0"/>
              </a:rPr>
              <a:t>م</a:t>
            </a:r>
            <a:r>
              <a:rPr kumimoji="0" lang="ar-SA" sz="8800" b="1" i="0" u="none" strike="noStrike" kern="1200" cap="none" spc="0" normalizeH="0" baseline="0" noProof="0">
                <a:ln/>
                <a:solidFill>
                  <a:srgbClr val="956251"/>
                </a:solidFill>
                <a:effectLst/>
                <a:uLnTx/>
                <a:uFillTx/>
                <a:latin typeface="Rockwell" panose="02060603020205020403"/>
                <a:ea typeface="+mn-ea"/>
                <a:cs typeface="Times New Roman" panose="02020603050405020304" pitchFamily="18" charset="0"/>
              </a:rPr>
              <a:t> </a:t>
            </a:r>
            <a:endParaRPr kumimoji="0" lang="ar-SA" sz="8800" b="1" i="0" u="none" strike="noStrike" kern="1200" cap="none" spc="0" normalizeH="0" baseline="0" noProof="0" dirty="0">
              <a:ln/>
              <a:solidFill>
                <a:srgbClr val="956251"/>
              </a:solidFill>
              <a:effectLst/>
              <a:uLnTx/>
              <a:uFillTx/>
              <a:latin typeface="Rockwell" panose="02060603020205020403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1200" cap="none" spc="0" normalizeH="0" baseline="0" noProof="0" dirty="0">
                <a:ln/>
                <a:solidFill>
                  <a:srgbClr val="956251"/>
                </a:solidFill>
                <a:effectLst/>
                <a:uLnTx/>
                <a:uFillTx/>
                <a:latin typeface="Rockwell" panose="02060603020205020403"/>
                <a:ea typeface="+mn-ea"/>
                <a:cs typeface="Times New Roman" panose="02020603050405020304" pitchFamily="18" charset="0"/>
              </a:rPr>
              <a:t>أراكم في الحصة القادمة </a:t>
            </a:r>
            <a:endParaRPr kumimoji="0" lang="en-US" sz="8800" b="1" i="0" u="none" strike="noStrike" kern="1200" cap="none" spc="0" normalizeH="0" baseline="0" noProof="0" dirty="0">
              <a:ln/>
              <a:solidFill>
                <a:srgbClr val="956251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2050" name="Picture 2" descr="hing | InfoBiz. - Clip 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677567"/>
            <a:ext cx="48768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9672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0">
            <a:extLst>
              <a:ext uri="{FF2B5EF4-FFF2-40B4-BE49-F238E27FC236}">
                <a16:creationId xmlns:a16="http://schemas.microsoft.com/office/drawing/2014/main" id="{F09386A4-BBE1-48FC-ACE1-C3C221560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50" y="100208"/>
            <a:ext cx="4262068" cy="405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-Point Star 5">
            <a:extLst>
              <a:ext uri="{FF2B5EF4-FFF2-40B4-BE49-F238E27FC236}">
                <a16:creationId xmlns:a16="http://schemas.microsoft.com/office/drawing/2014/main" id="{1B8F93CB-F239-4BAC-9012-A0246D1F22F7}"/>
              </a:ext>
            </a:extLst>
          </p:cNvPr>
          <p:cNvSpPr/>
          <p:nvPr/>
        </p:nvSpPr>
        <p:spPr>
          <a:xfrm>
            <a:off x="1052185" y="388308"/>
            <a:ext cx="6139263" cy="5008410"/>
          </a:xfrm>
          <a:custGeom>
            <a:avLst/>
            <a:gdLst>
              <a:gd name="connsiteX0" fmla="*/ 5 w 4672575"/>
              <a:gd name="connsiteY0" fmla="*/ 1663709 h 4355659"/>
              <a:gd name="connsiteX1" fmla="*/ 564423 w 4672575"/>
              <a:gd name="connsiteY1" fmla="*/ 1574405 h 4355659"/>
              <a:gd name="connsiteX2" fmla="*/ 1048970 w 4672575"/>
              <a:gd name="connsiteY2" fmla="*/ 1497738 h 4355659"/>
              <a:gd name="connsiteX3" fmla="*/ 1597414 w 4672575"/>
              <a:gd name="connsiteY3" fmla="*/ 1410961 h 4355659"/>
              <a:gd name="connsiteX4" fmla="*/ 1836317 w 4672575"/>
              <a:gd name="connsiteY4" fmla="*/ 954750 h 4355659"/>
              <a:gd name="connsiteX5" fmla="*/ 2097385 w 4672575"/>
              <a:gd name="connsiteY5" fmla="*/ 456211 h 4355659"/>
              <a:gd name="connsiteX6" fmla="*/ 2336288 w 4672575"/>
              <a:gd name="connsiteY6" fmla="*/ 0 h 4355659"/>
              <a:gd name="connsiteX7" fmla="*/ 2560413 w 4672575"/>
              <a:gd name="connsiteY7" fmla="*/ 427992 h 4355659"/>
              <a:gd name="connsiteX8" fmla="*/ 2799315 w 4672575"/>
              <a:gd name="connsiteY8" fmla="*/ 884202 h 4355659"/>
              <a:gd name="connsiteX9" fmla="*/ 3075161 w 4672575"/>
              <a:gd name="connsiteY9" fmla="*/ 1410961 h 4355659"/>
              <a:gd name="connsiteX10" fmla="*/ 3607631 w 4672575"/>
              <a:gd name="connsiteY10" fmla="*/ 1495210 h 4355659"/>
              <a:gd name="connsiteX11" fmla="*/ 4124126 w 4672575"/>
              <a:gd name="connsiteY11" fmla="*/ 1576932 h 4355659"/>
              <a:gd name="connsiteX12" fmla="*/ 4672570 w 4672575"/>
              <a:gd name="connsiteY12" fmla="*/ 1663709 h 4355659"/>
              <a:gd name="connsiteX13" fmla="*/ 4292317 w 4672575"/>
              <a:gd name="connsiteY13" fmla="*/ 2038633 h 4355659"/>
              <a:gd name="connsiteX14" fmla="*/ 3889248 w 4672575"/>
              <a:gd name="connsiteY14" fmla="*/ 2436052 h 4355659"/>
              <a:gd name="connsiteX15" fmla="*/ 3531810 w 4672575"/>
              <a:gd name="connsiteY15" fmla="*/ 2788480 h 4355659"/>
              <a:gd name="connsiteX16" fmla="*/ 3612120 w 4672575"/>
              <a:gd name="connsiteY16" fmla="*/ 3295198 h 4355659"/>
              <a:gd name="connsiteX17" fmla="*/ 3694913 w 4672575"/>
              <a:gd name="connsiteY17" fmla="*/ 3817587 h 4355659"/>
              <a:gd name="connsiteX18" fmla="*/ 3780190 w 4672575"/>
              <a:gd name="connsiteY18" fmla="*/ 4355648 h 4355659"/>
              <a:gd name="connsiteX19" fmla="*/ 3270011 w 4672575"/>
              <a:gd name="connsiteY19" fmla="*/ 4102727 h 4355659"/>
              <a:gd name="connsiteX20" fmla="*/ 2817589 w 4672575"/>
              <a:gd name="connsiteY20" fmla="*/ 3878438 h 4355659"/>
              <a:gd name="connsiteX21" fmla="*/ 2336288 w 4672575"/>
              <a:gd name="connsiteY21" fmla="*/ 3639833 h 4355659"/>
              <a:gd name="connsiteX22" fmla="*/ 1840548 w 4672575"/>
              <a:gd name="connsiteY22" fmla="*/ 3885596 h 4355659"/>
              <a:gd name="connsiteX23" fmla="*/ 1359247 w 4672575"/>
              <a:gd name="connsiteY23" fmla="*/ 4124201 h 4355659"/>
              <a:gd name="connsiteX24" fmla="*/ 892385 w 4672575"/>
              <a:gd name="connsiteY24" fmla="*/ 4355648 h 4355659"/>
              <a:gd name="connsiteX25" fmla="*/ 970211 w 4672575"/>
              <a:gd name="connsiteY25" fmla="*/ 3864602 h 4355659"/>
              <a:gd name="connsiteX26" fmla="*/ 1057972 w 4672575"/>
              <a:gd name="connsiteY26" fmla="*/ 3310869 h 4355659"/>
              <a:gd name="connsiteX27" fmla="*/ 1140765 w 4672575"/>
              <a:gd name="connsiteY27" fmla="*/ 2788480 h 4355659"/>
              <a:gd name="connsiteX28" fmla="*/ 737696 w 4672575"/>
              <a:gd name="connsiteY28" fmla="*/ 2391061 h 4355659"/>
              <a:gd name="connsiteX29" fmla="*/ 334628 w 4672575"/>
              <a:gd name="connsiteY29" fmla="*/ 1993642 h 4355659"/>
              <a:gd name="connsiteX30" fmla="*/ 5 w 4672575"/>
              <a:gd name="connsiteY30" fmla="*/ 1663709 h 435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672575" h="4355659" fill="none" extrusionOk="0">
                <a:moveTo>
                  <a:pt x="5" y="1663709"/>
                </a:moveTo>
                <a:cubicBezTo>
                  <a:pt x="180992" y="1645620"/>
                  <a:pt x="434128" y="1595378"/>
                  <a:pt x="564423" y="1574405"/>
                </a:cubicBezTo>
                <a:cubicBezTo>
                  <a:pt x="694718" y="1553432"/>
                  <a:pt x="831564" y="1549243"/>
                  <a:pt x="1048970" y="1497738"/>
                </a:cubicBezTo>
                <a:cubicBezTo>
                  <a:pt x="1266376" y="1446233"/>
                  <a:pt x="1396272" y="1430858"/>
                  <a:pt x="1597414" y="1410961"/>
                </a:cubicBezTo>
                <a:cubicBezTo>
                  <a:pt x="1687083" y="1243333"/>
                  <a:pt x="1759102" y="1058771"/>
                  <a:pt x="1836317" y="954750"/>
                </a:cubicBezTo>
                <a:cubicBezTo>
                  <a:pt x="1913532" y="850729"/>
                  <a:pt x="2041580" y="613003"/>
                  <a:pt x="2097385" y="456211"/>
                </a:cubicBezTo>
                <a:cubicBezTo>
                  <a:pt x="2153191" y="299419"/>
                  <a:pt x="2258201" y="155344"/>
                  <a:pt x="2336288" y="0"/>
                </a:cubicBezTo>
                <a:cubicBezTo>
                  <a:pt x="2389926" y="125168"/>
                  <a:pt x="2447335" y="240132"/>
                  <a:pt x="2560413" y="427992"/>
                </a:cubicBezTo>
                <a:cubicBezTo>
                  <a:pt x="2673491" y="615852"/>
                  <a:pt x="2688025" y="712940"/>
                  <a:pt x="2799315" y="884202"/>
                </a:cubicBezTo>
                <a:cubicBezTo>
                  <a:pt x="2910605" y="1055464"/>
                  <a:pt x="2956479" y="1151451"/>
                  <a:pt x="3075161" y="1410961"/>
                </a:cubicBezTo>
                <a:cubicBezTo>
                  <a:pt x="3186395" y="1455360"/>
                  <a:pt x="3366924" y="1484384"/>
                  <a:pt x="3607631" y="1495210"/>
                </a:cubicBezTo>
                <a:cubicBezTo>
                  <a:pt x="3848338" y="1506036"/>
                  <a:pt x="3882043" y="1519378"/>
                  <a:pt x="4124126" y="1576932"/>
                </a:cubicBezTo>
                <a:cubicBezTo>
                  <a:pt x="4366209" y="1634486"/>
                  <a:pt x="4397649" y="1629122"/>
                  <a:pt x="4672570" y="1663709"/>
                </a:cubicBezTo>
                <a:cubicBezTo>
                  <a:pt x="4562608" y="1770428"/>
                  <a:pt x="4408505" y="1909652"/>
                  <a:pt x="4292317" y="2038633"/>
                </a:cubicBezTo>
                <a:cubicBezTo>
                  <a:pt x="4176129" y="2167614"/>
                  <a:pt x="4006179" y="2308657"/>
                  <a:pt x="3889248" y="2436052"/>
                </a:cubicBezTo>
                <a:cubicBezTo>
                  <a:pt x="3772317" y="2563447"/>
                  <a:pt x="3607810" y="2704301"/>
                  <a:pt x="3531810" y="2788480"/>
                </a:cubicBezTo>
                <a:cubicBezTo>
                  <a:pt x="3559218" y="2965605"/>
                  <a:pt x="3574187" y="3052563"/>
                  <a:pt x="3612120" y="3295198"/>
                </a:cubicBezTo>
                <a:cubicBezTo>
                  <a:pt x="3650053" y="3537833"/>
                  <a:pt x="3640120" y="3592486"/>
                  <a:pt x="3694913" y="3817587"/>
                </a:cubicBezTo>
                <a:cubicBezTo>
                  <a:pt x="3749706" y="4042688"/>
                  <a:pt x="3766760" y="4209097"/>
                  <a:pt x="3780190" y="4355648"/>
                </a:cubicBezTo>
                <a:cubicBezTo>
                  <a:pt x="3636706" y="4265446"/>
                  <a:pt x="3516693" y="4235836"/>
                  <a:pt x="3270011" y="4102727"/>
                </a:cubicBezTo>
                <a:cubicBezTo>
                  <a:pt x="3023329" y="3969618"/>
                  <a:pt x="3027463" y="3970360"/>
                  <a:pt x="2817589" y="3878438"/>
                </a:cubicBezTo>
                <a:cubicBezTo>
                  <a:pt x="2607715" y="3786516"/>
                  <a:pt x="2533769" y="3731302"/>
                  <a:pt x="2336288" y="3639833"/>
                </a:cubicBezTo>
                <a:cubicBezTo>
                  <a:pt x="2139404" y="3748666"/>
                  <a:pt x="1953110" y="3846420"/>
                  <a:pt x="1840548" y="3885596"/>
                </a:cubicBezTo>
                <a:cubicBezTo>
                  <a:pt x="1727986" y="3924772"/>
                  <a:pt x="1554971" y="4013463"/>
                  <a:pt x="1359247" y="4124201"/>
                </a:cubicBezTo>
                <a:cubicBezTo>
                  <a:pt x="1163523" y="4234939"/>
                  <a:pt x="1099285" y="4260537"/>
                  <a:pt x="892385" y="4355648"/>
                </a:cubicBezTo>
                <a:cubicBezTo>
                  <a:pt x="896152" y="4229377"/>
                  <a:pt x="910969" y="4083742"/>
                  <a:pt x="970211" y="3864602"/>
                </a:cubicBezTo>
                <a:cubicBezTo>
                  <a:pt x="1029453" y="3645462"/>
                  <a:pt x="1013457" y="3532549"/>
                  <a:pt x="1057972" y="3310869"/>
                </a:cubicBezTo>
                <a:cubicBezTo>
                  <a:pt x="1102487" y="3089189"/>
                  <a:pt x="1119642" y="2928430"/>
                  <a:pt x="1140765" y="2788480"/>
                </a:cubicBezTo>
                <a:cubicBezTo>
                  <a:pt x="1013498" y="2700420"/>
                  <a:pt x="825845" y="2500740"/>
                  <a:pt x="737696" y="2391061"/>
                </a:cubicBezTo>
                <a:cubicBezTo>
                  <a:pt x="649547" y="2281382"/>
                  <a:pt x="489331" y="2112823"/>
                  <a:pt x="334628" y="1993642"/>
                </a:cubicBezTo>
                <a:cubicBezTo>
                  <a:pt x="179925" y="1874462"/>
                  <a:pt x="86260" y="1779222"/>
                  <a:pt x="5" y="1663709"/>
                </a:cubicBezTo>
                <a:close/>
              </a:path>
              <a:path w="4672575" h="4355659" stroke="0" extrusionOk="0">
                <a:moveTo>
                  <a:pt x="5" y="1663709"/>
                </a:moveTo>
                <a:cubicBezTo>
                  <a:pt x="202633" y="1632940"/>
                  <a:pt x="355752" y="1585817"/>
                  <a:pt x="516501" y="1581987"/>
                </a:cubicBezTo>
                <a:cubicBezTo>
                  <a:pt x="677250" y="1578157"/>
                  <a:pt x="869949" y="1523557"/>
                  <a:pt x="1080918" y="1492683"/>
                </a:cubicBezTo>
                <a:cubicBezTo>
                  <a:pt x="1291887" y="1461809"/>
                  <a:pt x="1476237" y="1430202"/>
                  <a:pt x="1597414" y="1410961"/>
                </a:cubicBezTo>
                <a:cubicBezTo>
                  <a:pt x="1712195" y="1240035"/>
                  <a:pt x="1788858" y="1078193"/>
                  <a:pt x="1821539" y="982969"/>
                </a:cubicBezTo>
                <a:cubicBezTo>
                  <a:pt x="1854220" y="887745"/>
                  <a:pt x="1958405" y="675169"/>
                  <a:pt x="2060442" y="526759"/>
                </a:cubicBezTo>
                <a:cubicBezTo>
                  <a:pt x="2162479" y="378349"/>
                  <a:pt x="2263825" y="140475"/>
                  <a:pt x="2336288" y="0"/>
                </a:cubicBezTo>
                <a:cubicBezTo>
                  <a:pt x="2392346" y="149678"/>
                  <a:pt x="2491540" y="280366"/>
                  <a:pt x="2560413" y="427992"/>
                </a:cubicBezTo>
                <a:cubicBezTo>
                  <a:pt x="2629286" y="575618"/>
                  <a:pt x="2734345" y="760143"/>
                  <a:pt x="2799315" y="884202"/>
                </a:cubicBezTo>
                <a:cubicBezTo>
                  <a:pt x="2864285" y="1008261"/>
                  <a:pt x="3041872" y="1294012"/>
                  <a:pt x="3075161" y="1410961"/>
                </a:cubicBezTo>
                <a:cubicBezTo>
                  <a:pt x="3263914" y="1466134"/>
                  <a:pt x="3426458" y="1481987"/>
                  <a:pt x="3591657" y="1492683"/>
                </a:cubicBezTo>
                <a:cubicBezTo>
                  <a:pt x="3756856" y="1503379"/>
                  <a:pt x="3956050" y="1530327"/>
                  <a:pt x="4108152" y="1574405"/>
                </a:cubicBezTo>
                <a:cubicBezTo>
                  <a:pt x="4260254" y="1618483"/>
                  <a:pt x="4465943" y="1608218"/>
                  <a:pt x="4672570" y="1663709"/>
                </a:cubicBezTo>
                <a:cubicBezTo>
                  <a:pt x="4555365" y="1755758"/>
                  <a:pt x="4399592" y="1923453"/>
                  <a:pt x="4315132" y="2016137"/>
                </a:cubicBezTo>
                <a:cubicBezTo>
                  <a:pt x="4230672" y="2108821"/>
                  <a:pt x="4020956" y="2271101"/>
                  <a:pt x="3912063" y="2413556"/>
                </a:cubicBezTo>
                <a:cubicBezTo>
                  <a:pt x="3803171" y="2556011"/>
                  <a:pt x="3621691" y="2681527"/>
                  <a:pt x="3531810" y="2788480"/>
                </a:cubicBezTo>
                <a:cubicBezTo>
                  <a:pt x="3559610" y="2953707"/>
                  <a:pt x="3562175" y="3107761"/>
                  <a:pt x="3617087" y="3326541"/>
                </a:cubicBezTo>
                <a:cubicBezTo>
                  <a:pt x="3671999" y="3545321"/>
                  <a:pt x="3651518" y="3617003"/>
                  <a:pt x="3699880" y="3848930"/>
                </a:cubicBezTo>
                <a:cubicBezTo>
                  <a:pt x="3748243" y="4080857"/>
                  <a:pt x="3726272" y="4134968"/>
                  <a:pt x="3780190" y="4355648"/>
                </a:cubicBezTo>
                <a:cubicBezTo>
                  <a:pt x="3641130" y="4304359"/>
                  <a:pt x="3465509" y="4194450"/>
                  <a:pt x="3313328" y="4124201"/>
                </a:cubicBezTo>
                <a:cubicBezTo>
                  <a:pt x="3161147" y="4053952"/>
                  <a:pt x="2937453" y="3955215"/>
                  <a:pt x="2817589" y="3878438"/>
                </a:cubicBezTo>
                <a:cubicBezTo>
                  <a:pt x="2697725" y="3801661"/>
                  <a:pt x="2528567" y="3752797"/>
                  <a:pt x="2336288" y="3639833"/>
                </a:cubicBezTo>
                <a:cubicBezTo>
                  <a:pt x="2168587" y="3727192"/>
                  <a:pt x="2052294" y="3780165"/>
                  <a:pt x="1898304" y="3856964"/>
                </a:cubicBezTo>
                <a:cubicBezTo>
                  <a:pt x="1744314" y="3933763"/>
                  <a:pt x="1546012" y="4057354"/>
                  <a:pt x="1431442" y="4088410"/>
                </a:cubicBezTo>
                <a:cubicBezTo>
                  <a:pt x="1316872" y="4119466"/>
                  <a:pt x="1141735" y="4249832"/>
                  <a:pt x="892385" y="4355648"/>
                </a:cubicBezTo>
                <a:cubicBezTo>
                  <a:pt x="922672" y="4223919"/>
                  <a:pt x="959464" y="4009924"/>
                  <a:pt x="972695" y="3848930"/>
                </a:cubicBezTo>
                <a:cubicBezTo>
                  <a:pt x="985926" y="3687936"/>
                  <a:pt x="1023287" y="3518503"/>
                  <a:pt x="1048036" y="3373556"/>
                </a:cubicBezTo>
                <a:cubicBezTo>
                  <a:pt x="1072785" y="3228609"/>
                  <a:pt x="1093769" y="3024190"/>
                  <a:pt x="1140765" y="2788480"/>
                </a:cubicBezTo>
                <a:cubicBezTo>
                  <a:pt x="1000810" y="2673815"/>
                  <a:pt x="898993" y="2547679"/>
                  <a:pt x="783327" y="2436052"/>
                </a:cubicBezTo>
                <a:cubicBezTo>
                  <a:pt x="667661" y="2324425"/>
                  <a:pt x="564735" y="2185273"/>
                  <a:pt x="380258" y="2038633"/>
                </a:cubicBezTo>
                <a:cubicBezTo>
                  <a:pt x="195781" y="1891993"/>
                  <a:pt x="178738" y="1852247"/>
                  <a:pt x="5" y="1663709"/>
                </a:cubicBezTo>
                <a:close/>
              </a:path>
            </a:pathLst>
          </a:custGeom>
          <a:ln w="76200">
            <a:solidFill>
              <a:schemeClr val="bg2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AE" sz="3600" b="1" dirty="0"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</a:rPr>
              <a:t>شكرا لجميع الطلبة الملتزمين بموعد الحصة</a:t>
            </a:r>
            <a:endParaRPr lang="en-US" sz="3600" b="1" dirty="0">
              <a:solidFill>
                <a:prstClr val="black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76031D2-3EF9-429D-8EB6-142128DDD1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b="15815"/>
          <a:stretch/>
        </p:blipFill>
        <p:spPr>
          <a:xfrm rot="5400000">
            <a:off x="341244" y="-341243"/>
            <a:ext cx="6858000" cy="75404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AC6708-BD02-48DC-8AAB-9A37D98B74C7}"/>
              </a:ext>
            </a:extLst>
          </p:cNvPr>
          <p:cNvSpPr/>
          <p:nvPr/>
        </p:nvSpPr>
        <p:spPr>
          <a:xfrm>
            <a:off x="5376751" y="422041"/>
            <a:ext cx="6400800" cy="1150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000" b="1" dirty="0">
                <a:solidFill>
                  <a:srgbClr val="00B05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قوانين</a:t>
            </a:r>
            <a:r>
              <a:rPr lang="ar-AE" sz="8000" b="1" dirty="0">
                <a:solidFill>
                  <a:srgbClr val="C0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 التعلم </a:t>
            </a:r>
            <a:r>
              <a:rPr lang="ar-AE" sz="8000" b="1" dirty="0">
                <a:solidFill>
                  <a:schemeClr val="tx1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عن</a:t>
            </a:r>
            <a:r>
              <a:rPr lang="ar-AE" sz="8000" b="1" dirty="0">
                <a:solidFill>
                  <a:srgbClr val="C0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 </a:t>
            </a:r>
            <a:r>
              <a:rPr lang="ar-AE" sz="8000" b="1" dirty="0">
                <a:solidFill>
                  <a:srgbClr val="00B05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بعد</a:t>
            </a:r>
            <a:endParaRPr lang="en-US" sz="8000" b="1" dirty="0">
              <a:solidFill>
                <a:srgbClr val="00B05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pic>
        <p:nvPicPr>
          <p:cNvPr id="8" name="صورة 3" descr="صورة تحتوي على لقطة شاشة, صورة فوتوغرافية, كثير&#10;&#10;تم إنشاء الوصف تلقائياً">
            <a:extLst>
              <a:ext uri="{FF2B5EF4-FFF2-40B4-BE49-F238E27FC236}">
                <a16:creationId xmlns:a16="http://schemas.microsoft.com/office/drawing/2014/main" id="{2ED6E774-B414-4693-9FF4-EBAEC216F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61" y="1712508"/>
            <a:ext cx="7748890" cy="5005931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pic>
        <p:nvPicPr>
          <p:cNvPr id="9" name="صورة 11">
            <a:extLst>
              <a:ext uri="{FF2B5EF4-FFF2-40B4-BE49-F238E27FC236}">
                <a16:creationId xmlns:a16="http://schemas.microsoft.com/office/drawing/2014/main" id="{F6AA1E48-555E-4D67-8447-989F7F49688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0077" y="0"/>
            <a:ext cx="3779923" cy="14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51625"/>
      </p:ext>
    </p:extLst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F1939-AA22-420F-A989-CBDBB201BE69}"/>
              </a:ext>
            </a:extLst>
          </p:cNvPr>
          <p:cNvSpPr/>
          <p:nvPr/>
        </p:nvSpPr>
        <p:spPr>
          <a:xfrm>
            <a:off x="3815785" y="535403"/>
            <a:ext cx="812384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التهيئة الحافزة...</a:t>
            </a:r>
          </a:p>
          <a:p>
            <a:pPr algn="ctr" rtl="1"/>
            <a:endParaRPr lang="ar-AE" sz="80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AE" sz="8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استراتيجية</a:t>
            </a:r>
            <a:r>
              <a:rPr lang="ar-AE" sz="8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rtl="1"/>
            <a:r>
              <a:rPr lang="ar-AE" sz="8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الأبواب والكلمات</a:t>
            </a:r>
          </a:p>
          <a:p>
            <a:pPr algn="ctr" rtl="1"/>
            <a:r>
              <a:rPr lang="ar-AE" sz="8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8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5412E2C-DD59-4C03-8A5F-F178790256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1003138" y="423049"/>
            <a:ext cx="6746793" cy="605016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125AFDF-351C-447D-A981-8683A3292667}"/>
              </a:ext>
            </a:extLst>
          </p:cNvPr>
          <p:cNvGrpSpPr/>
          <p:nvPr/>
        </p:nvGrpSpPr>
        <p:grpSpPr>
          <a:xfrm>
            <a:off x="252368" y="2544310"/>
            <a:ext cx="2353226" cy="2577328"/>
            <a:chOff x="335789" y="-80043"/>
            <a:chExt cx="2353226" cy="25773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2B26B8-9721-46A9-96B3-F6C5F32F6674}"/>
                </a:ext>
              </a:extLst>
            </p:cNvPr>
            <p:cNvSpPr/>
            <p:nvPr/>
          </p:nvSpPr>
          <p:spPr>
            <a:xfrm>
              <a:off x="576992" y="738424"/>
              <a:ext cx="1341713" cy="17407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4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8EF9A7-7570-4DC0-B848-20EC8C91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922" b="61979" l="66691" r="92387">
                          <a14:foregroundMark x1="92387" y1="35677" x2="88287" y2="43620"/>
                          <a14:foregroundMark x1="88287" y1="43620" x2="82723" y2="47786"/>
                          <a14:foregroundMark x1="92167" y1="32552" x2="89531" y2="27474"/>
                          <a14:foregroundMark x1="89531" y1="27474" x2="85944" y2="24609"/>
                          <a14:foregroundMark x1="85944" y1="24609" x2="85871" y2="24609"/>
                          <a14:foregroundMark x1="91947" y1="31641" x2="89312" y2="25911"/>
                          <a14:foregroundMark x1="89312" y1="25911" x2="86750" y2="24870"/>
                          <a14:foregroundMark x1="89312" y1="26302" x2="86018" y2="22396"/>
                          <a14:foregroundMark x1="86018" y1="22396" x2="84773" y2="21875"/>
                          <a14:foregroundMark x1="86091" y1="22396" x2="78038" y2="20573"/>
                          <a14:foregroundMark x1="78038" y1="20573" x2="73865" y2="23307"/>
                          <a14:foregroundMark x1="73865" y1="23307" x2="71449" y2="29167"/>
                          <a14:foregroundMark x1="71449" y1="29167" x2="71303" y2="33984"/>
                          <a14:foregroundMark x1="86310" y1="22917" x2="78551" y2="20443"/>
                          <a14:foregroundMark x1="78551" y1="20443" x2="78258" y2="20703"/>
                          <a14:foregroundMark x1="89678" y1="26693" x2="85798" y2="22396"/>
                          <a14:foregroundMark x1="85798" y1="22396" x2="77526" y2="21094"/>
                          <a14:foregroundMark x1="66545" y1="35417" x2="66764" y2="42578"/>
                          <a14:foregroundMark x1="66764" y1="42578" x2="69107" y2="48307"/>
                          <a14:foregroundMark x1="69107" y1="48307" x2="72914" y2="50911"/>
                          <a14:foregroundMark x1="72914" y1="50911" x2="73353" y2="50911"/>
                          <a14:foregroundMark x1="72694" y1="61979" x2="76794" y2="57422"/>
                          <a14:foregroundMark x1="76794" y1="57422" x2="77672" y2="54948"/>
                        </a14:backgroundRemoval>
                      </a14:imgEffect>
                    </a14:imgLayer>
                  </a14:imgProps>
                </a:ext>
              </a:extLst>
            </a:blip>
            <a:srcRect l="63808" t="15163" r="4808" b="35583"/>
            <a:stretch/>
          </p:blipFill>
          <p:spPr>
            <a:xfrm>
              <a:off x="1187850" y="-80043"/>
              <a:ext cx="1501165" cy="142794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337840-67C6-46EF-8454-46DC7E9FA6CE}"/>
                </a:ext>
              </a:extLst>
            </p:cNvPr>
            <p:cNvSpPr/>
            <p:nvPr/>
          </p:nvSpPr>
          <p:spPr>
            <a:xfrm>
              <a:off x="335789" y="910042"/>
              <a:ext cx="1683673" cy="1587243"/>
            </a:xfrm>
            <a:prstGeom prst="rect">
              <a:avLst/>
            </a:prstGeom>
            <a:noFill/>
          </p:spPr>
          <p:txBody>
            <a:bodyPr wrap="square" lIns="108851" tIns="54426" rIns="108851" bIns="54426">
              <a:spAutoFit/>
            </a:bodyPr>
            <a:lstStyle/>
            <a:p>
              <a:pPr marL="0" marR="0" lvl="0" indent="0" algn="ct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8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ldhabi" panose="01000000000000000000" pitchFamily="2" charset="-78"/>
                  <a:ea typeface="+mn-ea"/>
                  <a:cs typeface="Aldhabi" panose="01000000000000000000" pitchFamily="2" charset="-78"/>
                </a:rPr>
                <a:t>التهيئة الحافزة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568353"/>
      </p:ext>
    </p:extLst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607193-4606-41C5-862E-FF4F1B075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435"/>
            <a:ext cx="12192000" cy="6908435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892CDF8-5BB4-4ABC-A62C-98B836BA0610}"/>
              </a:ext>
            </a:extLst>
          </p:cNvPr>
          <p:cNvSpPr txBox="1"/>
          <p:nvPr/>
        </p:nvSpPr>
        <p:spPr>
          <a:xfrm>
            <a:off x="9620525" y="2348008"/>
            <a:ext cx="1938351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>
              <a:defRPr sz="4800" b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AE" dirty="0"/>
              <a:t>في دولة الامارات العربية المتحدة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D0149B3E-0CB7-486A-81FF-AFF82A51C5FC}"/>
              </a:ext>
            </a:extLst>
          </p:cNvPr>
          <p:cNvSpPr txBox="1"/>
          <p:nvPr/>
        </p:nvSpPr>
        <p:spPr>
          <a:xfrm>
            <a:off x="5117206" y="2348008"/>
            <a:ext cx="19575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>
              <a:defRPr sz="4800" b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AE" dirty="0"/>
              <a:t>واقع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B93AD29-F43A-4E45-AD0F-790B852AB5F4}"/>
              </a:ext>
            </a:extLst>
          </p:cNvPr>
          <p:cNvSpPr txBox="1"/>
          <p:nvPr/>
        </p:nvSpPr>
        <p:spPr>
          <a:xfrm>
            <a:off x="501232" y="2348007"/>
            <a:ext cx="207024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التجارة </a:t>
            </a:r>
          </a:p>
        </p:txBody>
      </p:sp>
    </p:spTree>
    <p:extLst>
      <p:ext uri="{BB962C8B-B14F-4D97-AF65-F5344CB8AC3E}">
        <p14:creationId xmlns:p14="http://schemas.microsoft.com/office/powerpoint/2010/main" val="339512677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90C9B6F-70E6-4A49-BCD3-EF074D800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443"/>
            <a:ext cx="12192000" cy="6736557"/>
          </a:xfrm>
          <a:prstGeom prst="rect">
            <a:avLst/>
          </a:prstGeom>
        </p:spPr>
      </p:pic>
      <p:pic>
        <p:nvPicPr>
          <p:cNvPr id="3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A1AA206-77A7-4B6E-AA64-D58378EB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7B15A7FC-6DA8-46BE-AE67-203142D6E22D}"/>
              </a:ext>
            </a:extLst>
          </p:cNvPr>
          <p:cNvSpPr/>
          <p:nvPr/>
        </p:nvSpPr>
        <p:spPr>
          <a:xfrm rot="618403">
            <a:off x="243688" y="1692075"/>
            <a:ext cx="22136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A5A5A5">
                    <a:lumMod val="20000"/>
                    <a:lumOff val="8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عنوان</a:t>
            </a:r>
            <a:endParaRPr kumimoji="0" lang="en-US" sz="4000" b="1" i="0" u="none" strike="noStrike" kern="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A5A5A5">
                  <a:lumMod val="20000"/>
                  <a:lumOff val="80000"/>
                </a:srgbClr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D6E49E01-368A-44E8-BDBF-E7964B1FAD36}"/>
              </a:ext>
            </a:extLst>
          </p:cNvPr>
          <p:cNvSpPr/>
          <p:nvPr/>
        </p:nvSpPr>
        <p:spPr>
          <a:xfrm rot="20773382">
            <a:off x="236710" y="2674469"/>
            <a:ext cx="22136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A5A5A5">
                    <a:lumMod val="20000"/>
                    <a:lumOff val="8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درسنا</a:t>
            </a:r>
            <a:endParaRPr kumimoji="0" lang="en-US" sz="4000" b="1" i="0" u="none" strike="noStrike" kern="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A5A5A5">
                  <a:lumMod val="20000"/>
                  <a:lumOff val="80000"/>
                </a:srgbClr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801FB0C4-FE97-493B-8CC6-C4B8745B7EB9}"/>
              </a:ext>
            </a:extLst>
          </p:cNvPr>
          <p:cNvSpPr/>
          <p:nvPr/>
        </p:nvSpPr>
        <p:spPr>
          <a:xfrm rot="21369437">
            <a:off x="45467" y="3621316"/>
            <a:ext cx="22136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A5A5A5">
                    <a:lumMod val="20000"/>
                    <a:lumOff val="8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الجميل</a:t>
            </a:r>
            <a:endParaRPr kumimoji="0" lang="en-US" sz="4000" b="1" i="0" u="none" strike="noStrike" kern="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A5A5A5">
                  <a:lumMod val="20000"/>
                  <a:lumOff val="80000"/>
                </a:srgbClr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6AA97AA-257E-4103-AFF0-8E3E587E6B1F}"/>
              </a:ext>
            </a:extLst>
          </p:cNvPr>
          <p:cNvSpPr/>
          <p:nvPr/>
        </p:nvSpPr>
        <p:spPr>
          <a:xfrm>
            <a:off x="2004274" y="1517277"/>
            <a:ext cx="86407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AE" sz="4400" b="1" kern="0" dirty="0">
                <a:solidFill>
                  <a:prstClr val="black"/>
                </a:solidFill>
              </a:rPr>
              <a:t>الوحدة السادسة </a:t>
            </a:r>
          </a:p>
          <a:p>
            <a:pPr lvl="0" algn="ctr">
              <a:defRPr/>
            </a:pPr>
            <a:r>
              <a:rPr lang="ar-AE" sz="3600" b="1" kern="0" dirty="0">
                <a:solidFill>
                  <a:prstClr val="black"/>
                </a:solidFill>
              </a:rPr>
              <a:t>تأثير التجارة والسفر والاتصالات على الثقافة الإماراتية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5CC8A01-DFEC-460C-A0FA-352128225462}"/>
              </a:ext>
            </a:extLst>
          </p:cNvPr>
          <p:cNvSpPr/>
          <p:nvPr/>
        </p:nvSpPr>
        <p:spPr>
          <a:xfrm>
            <a:off x="6514416" y="2721114"/>
            <a:ext cx="12747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000" b="1" dirty="0">
                <a:solidFill>
                  <a:prstClr val="black"/>
                </a:solidFill>
              </a:rPr>
              <a:t>الدرس</a:t>
            </a:r>
            <a:endParaRPr lang="en-US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5F938C7-5719-4FC0-9F34-A357DAD56A10}"/>
              </a:ext>
            </a:extLst>
          </p:cNvPr>
          <p:cNvSpPr/>
          <p:nvPr/>
        </p:nvSpPr>
        <p:spPr>
          <a:xfrm>
            <a:off x="6044416" y="2720280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cs typeface="Arial" panose="020B0604020202020204" pitchFamily="34" charset="0"/>
              </a:rPr>
              <a:t>2</a:t>
            </a:r>
            <a:endParaRPr lang="en-US" sz="44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33C1719-F932-47DA-960C-C3C060B219DB}"/>
              </a:ext>
            </a:extLst>
          </p:cNvPr>
          <p:cNvSpPr/>
          <p:nvPr/>
        </p:nvSpPr>
        <p:spPr>
          <a:xfrm>
            <a:off x="2734087" y="3287998"/>
            <a:ext cx="8781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ar-AE" sz="3600" b="1" dirty="0">
                <a:solidFill>
                  <a:prstClr val="black"/>
                </a:solidFill>
              </a:rPr>
              <a:t>واقع التجارة في دولة الإمارات العربية المتحدة 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1727</Words>
  <Application>Microsoft Office PowerPoint</Application>
  <PresentationFormat>شاشة عريضة</PresentationFormat>
  <Paragraphs>282</Paragraphs>
  <Slides>44</Slides>
  <Notes>2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44</vt:i4>
      </vt:variant>
    </vt:vector>
  </HeadingPairs>
  <TitlesOfParts>
    <vt:vector size="60" baseType="lpstr">
      <vt:lpstr>Aldhabi</vt:lpstr>
      <vt:lpstr>Arial</vt:lpstr>
      <vt:lpstr>Calibri</vt:lpstr>
      <vt:lpstr>Calibri Light</vt:lpstr>
      <vt:lpstr>Dubai</vt:lpstr>
      <vt:lpstr>Dubai Medium</vt:lpstr>
      <vt:lpstr>Helvetica</vt:lpstr>
      <vt:lpstr>Oswald</vt:lpstr>
      <vt:lpstr>Rockwell</vt:lpstr>
      <vt:lpstr>Rockwell Condensed</vt:lpstr>
      <vt:lpstr>Rockwell Extra Bold</vt:lpstr>
      <vt:lpstr>Urdu Typesetting</vt:lpstr>
      <vt:lpstr>Wingdings</vt:lpstr>
      <vt:lpstr>1_Office Theme</vt:lpstr>
      <vt:lpstr>Office Theme</vt:lpstr>
      <vt:lpstr>Wood Type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صديقتي الذكية .. لنفكر في معنى بكلمة " تصدير " ؟  مدة النشاط ( دقيقة ) </vt:lpstr>
      <vt:lpstr>عرض تقديمي في PowerPoint</vt:lpstr>
      <vt:lpstr>عرض تقديمي في PowerPoint</vt:lpstr>
      <vt:lpstr>صديقتي الذكية .. لنفكر في معنى بكلمة " استيراد " ؟  مدة النشاط ( دقيقة )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صديقتي المفكرة .. لنستنتج أهمية ترشيد الاستهلاك من خلال الصور  ؟ مدة النشاط ( دقيقتان )</vt:lpstr>
      <vt:lpstr>في ظل الظروف التي نمر بها في الوقت الحالي .. أيهما أفضل في رأيك ولماذا ؟  ( مدة النشاط .. دقيقتان )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عوشه السويدي</dc:creator>
  <cp:lastModifiedBy>حصه سعيد عبدالله</cp:lastModifiedBy>
  <cp:revision>59</cp:revision>
  <dcterms:created xsi:type="dcterms:W3CDTF">2020-05-30T19:36:31Z</dcterms:created>
  <dcterms:modified xsi:type="dcterms:W3CDTF">2021-05-17T13:34:21Z</dcterms:modified>
</cp:coreProperties>
</file>